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88" r:id="rId8"/>
    <p:sldMasterId id="2147483693" r:id="rId9"/>
    <p:sldMasterId id="2147483700" r:id="rId10"/>
    <p:sldMasterId id="2147483705" r:id="rId11"/>
    <p:sldMasterId id="2147483710" r:id="rId12"/>
    <p:sldMasterId id="2147483715" r:id="rId13"/>
    <p:sldMasterId id="2147483720" r:id="rId14"/>
  </p:sldMasterIdLst>
  <p:notesMasterIdLst>
    <p:notesMasterId r:id="rId41"/>
  </p:notesMasterIdLst>
  <p:handoutMasterIdLst>
    <p:handoutMasterId r:id="rId42"/>
  </p:handoutMasterIdLst>
  <p:sldIdLst>
    <p:sldId id="506" r:id="rId15"/>
    <p:sldId id="486" r:id="rId16"/>
    <p:sldId id="527" r:id="rId17"/>
    <p:sldId id="465" r:id="rId18"/>
    <p:sldId id="523" r:id="rId19"/>
    <p:sldId id="451" r:id="rId20"/>
    <p:sldId id="475" r:id="rId21"/>
    <p:sldId id="503" r:id="rId22"/>
    <p:sldId id="512" r:id="rId23"/>
    <p:sldId id="495" r:id="rId24"/>
    <p:sldId id="431" r:id="rId25"/>
    <p:sldId id="454" r:id="rId26"/>
    <p:sldId id="511" r:id="rId27"/>
    <p:sldId id="514" r:id="rId28"/>
    <p:sldId id="496" r:id="rId29"/>
    <p:sldId id="500" r:id="rId30"/>
    <p:sldId id="507" r:id="rId31"/>
    <p:sldId id="505" r:id="rId32"/>
    <p:sldId id="457" r:id="rId33"/>
    <p:sldId id="524" r:id="rId34"/>
    <p:sldId id="498" r:id="rId35"/>
    <p:sldId id="517" r:id="rId36"/>
    <p:sldId id="525" r:id="rId37"/>
    <p:sldId id="526" r:id="rId38"/>
    <p:sldId id="513" r:id="rId39"/>
    <p:sldId id="459" r:id="rId40"/>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506"/>
            <p14:sldId id="486"/>
            <p14:sldId id="527"/>
          </p14:sldIdLst>
        </p14:section>
        <p14:section name="Background and setting service" id="{C4770FEC-EEC2-4EF4-A8F0-8182CF403A64}">
          <p14:sldIdLst>
            <p14:sldId id="465"/>
            <p14:sldId id="523"/>
            <p14:sldId id="451"/>
            <p14:sldId id="475"/>
            <p14:sldId id="503"/>
            <p14:sldId id="512"/>
          </p14:sldIdLst>
        </p14:section>
        <p14:section name="Policy" id="{20682F2F-60AA-4AAD-836E-C8C58FB8A6C0}">
          <p14:sldIdLst>
            <p14:sldId id="495"/>
            <p14:sldId id="431"/>
            <p14:sldId id="454"/>
            <p14:sldId id="511"/>
            <p14:sldId id="514"/>
          </p14:sldIdLst>
        </p14:section>
        <p14:section name="Summary" id="{8BD6ECB7-856A-45CB-A494-9D3E34B1DF31}">
          <p14:sldIdLst>
            <p14:sldId id="496"/>
            <p14:sldId id="500"/>
            <p14:sldId id="507"/>
            <p14:sldId id="505"/>
            <p14:sldId id="457"/>
            <p14:sldId id="524"/>
            <p14:sldId id="498"/>
            <p14:sldId id="517"/>
            <p14:sldId id="525"/>
            <p14:sldId id="526"/>
            <p14:sldId id="513"/>
            <p14:sldId id="45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zewozniak  Nicole" initials="PN" lastIdx="3" clrIdx="0"/>
  <p:cmAuthor id="2" name="Timothy Magor" initials="TM" lastIdx="4" clrIdx="1">
    <p:extLst/>
  </p:cmAuthor>
  <p:cmAuthor id="3" name="Sara Buck" initials="SB" lastIdx="4" clrIdx="2">
    <p:extLst/>
  </p:cmAuthor>
  <p:cmAuthor id="4" name="Dawn Friend" initials="DF" lastIdx="3" clrIdx="3">
    <p:extLst>
      <p:ext uri="{19B8F6BF-5375-455C-9EA6-DF929625EA0E}">
        <p15:presenceInfo xmlns:p15="http://schemas.microsoft.com/office/powerpoint/2012/main" userId="S::DAFR4@hscic.gov.uk::d9260180-075b-4db5-a067-3552a3099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9"/>
    <a:srgbClr val="00A050"/>
    <a:srgbClr val="E8F4F0"/>
    <a:srgbClr val="FFB81C"/>
    <a:srgbClr val="FFFFFF"/>
    <a:srgbClr val="C0205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3133E-093E-47D6-BF70-E81F844188B7}" v="1" dt="2019-04-04T08:41:14.479"/>
    <p1510:client id="{A56BB1AE-339B-4904-855B-6BE2A998640E}" v="4" dt="2019-04-04T15:10:50.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66713" autoAdjust="0"/>
  </p:normalViewPr>
  <p:slideViewPr>
    <p:cSldViewPr>
      <p:cViewPr varScale="1">
        <p:scale>
          <a:sx n="76" d="100"/>
          <a:sy n="76" d="100"/>
        </p:scale>
        <p:origin x="1248" y="51"/>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11256"/>
    </p:cViewPr>
  </p:sorterViewPr>
  <p:notesViewPr>
    <p:cSldViewPr>
      <p:cViewPr varScale="1">
        <p:scale>
          <a:sx n="74" d="100"/>
          <a:sy n="74" d="100"/>
        </p:scale>
        <p:origin x="4128" y="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5.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microsoft.com/office/2015/10/relationships/revisionInfo" Target="revisionInfo.xml"/><Relationship Id="rId10" Type="http://schemas.openxmlformats.org/officeDocument/2006/relationships/slideMaster" Target="slideMasters/slideMaster4.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Friend" userId="d9260180-075b-4db5-a067-3552a30994a1" providerId="ADAL" clId="{A56BB1AE-339B-4904-855B-6BE2A998640E}"/>
    <pc:docChg chg="custSel delSld modSld delSection modSection">
      <pc:chgData name="Dawn Friend" userId="d9260180-075b-4db5-a067-3552a30994a1" providerId="ADAL" clId="{A56BB1AE-339B-4904-855B-6BE2A998640E}" dt="2019-04-04T15:14:12.133" v="85" actId="20577"/>
      <pc:docMkLst>
        <pc:docMk/>
      </pc:docMkLst>
      <pc:sldChg chg="del">
        <pc:chgData name="Dawn Friend" userId="d9260180-075b-4db5-a067-3552a30994a1" providerId="ADAL" clId="{A56BB1AE-339B-4904-855B-6BE2A998640E}" dt="2019-04-04T15:09:34.223" v="38" actId="2696"/>
        <pc:sldMkLst>
          <pc:docMk/>
          <pc:sldMk cId="2553037305" sldId="377"/>
        </pc:sldMkLst>
      </pc:sldChg>
      <pc:sldChg chg="del">
        <pc:chgData name="Dawn Friend" userId="d9260180-075b-4db5-a067-3552a30994a1" providerId="ADAL" clId="{A56BB1AE-339B-4904-855B-6BE2A998640E}" dt="2019-04-04T15:13:45.266" v="77" actId="2696"/>
        <pc:sldMkLst>
          <pc:docMk/>
          <pc:sldMk cId="4077611344" sldId="425"/>
        </pc:sldMkLst>
      </pc:sldChg>
      <pc:sldChg chg="del">
        <pc:chgData name="Dawn Friend" userId="d9260180-075b-4db5-a067-3552a30994a1" providerId="ADAL" clId="{A56BB1AE-339B-4904-855B-6BE2A998640E}" dt="2019-04-04T15:13:42.721" v="76" actId="2696"/>
        <pc:sldMkLst>
          <pc:docMk/>
          <pc:sldMk cId="1988776257" sldId="426"/>
        </pc:sldMkLst>
      </pc:sldChg>
      <pc:sldChg chg="modNotesTx">
        <pc:chgData name="Dawn Friend" userId="d9260180-075b-4db5-a067-3552a30994a1" providerId="ADAL" clId="{A56BB1AE-339B-4904-855B-6BE2A998640E}" dt="2019-04-04T15:07:52.850" v="30" actId="6549"/>
        <pc:sldMkLst>
          <pc:docMk/>
          <pc:sldMk cId="3768859642" sldId="431"/>
        </pc:sldMkLst>
      </pc:sldChg>
      <pc:sldChg chg="del">
        <pc:chgData name="Dawn Friend" userId="d9260180-075b-4db5-a067-3552a30994a1" providerId="ADAL" clId="{A56BB1AE-339B-4904-855B-6BE2A998640E}" dt="2019-04-04T15:05:19.263" v="4" actId="2696"/>
        <pc:sldMkLst>
          <pc:docMk/>
          <pc:sldMk cId="106739504" sldId="440"/>
        </pc:sldMkLst>
      </pc:sldChg>
      <pc:sldChg chg="del">
        <pc:chgData name="Dawn Friend" userId="d9260180-075b-4db5-a067-3552a30994a1" providerId="ADAL" clId="{A56BB1AE-339B-4904-855B-6BE2A998640E}" dt="2019-04-04T15:08:27.079" v="36" actId="2696"/>
        <pc:sldMkLst>
          <pc:docMk/>
          <pc:sldMk cId="1170937649" sldId="461"/>
        </pc:sldMkLst>
      </pc:sldChg>
      <pc:sldChg chg="modNotesTx">
        <pc:chgData name="Dawn Friend" userId="d9260180-075b-4db5-a067-3552a30994a1" providerId="ADAL" clId="{A56BB1AE-339B-4904-855B-6BE2A998640E}" dt="2019-04-04T15:14:12.133" v="85" actId="20577"/>
        <pc:sldMkLst>
          <pc:docMk/>
          <pc:sldMk cId="3960965167" sldId="465"/>
        </pc:sldMkLst>
      </pc:sldChg>
      <pc:sldChg chg="del">
        <pc:chgData name="Dawn Friend" userId="d9260180-075b-4db5-a067-3552a30994a1" providerId="ADAL" clId="{A56BB1AE-339B-4904-855B-6BE2A998640E}" dt="2019-04-04T15:04:52.334" v="3" actId="2696"/>
        <pc:sldMkLst>
          <pc:docMk/>
          <pc:sldMk cId="939521559" sldId="480"/>
        </pc:sldMkLst>
      </pc:sldChg>
      <pc:sldChg chg="del">
        <pc:chgData name="Dawn Friend" userId="d9260180-075b-4db5-a067-3552a30994a1" providerId="ADAL" clId="{A56BB1AE-339B-4904-855B-6BE2A998640E}" dt="2019-04-04T15:04:40.551" v="1" actId="2696"/>
        <pc:sldMkLst>
          <pc:docMk/>
          <pc:sldMk cId="4033911161" sldId="483"/>
        </pc:sldMkLst>
      </pc:sldChg>
      <pc:sldChg chg="modNotesTx">
        <pc:chgData name="Dawn Friend" userId="d9260180-075b-4db5-a067-3552a30994a1" providerId="ADAL" clId="{A56BB1AE-339B-4904-855B-6BE2A998640E}" dt="2019-04-04T15:05:53.256" v="9" actId="6549"/>
        <pc:sldMkLst>
          <pc:docMk/>
          <pc:sldMk cId="232687531" sldId="495"/>
        </pc:sldMkLst>
      </pc:sldChg>
      <pc:sldChg chg="modNotesTx">
        <pc:chgData name="Dawn Friend" userId="d9260180-075b-4db5-a067-3552a30994a1" providerId="ADAL" clId="{A56BB1AE-339B-4904-855B-6BE2A998640E}" dt="2019-04-04T15:09:07.644" v="37" actId="20577"/>
        <pc:sldMkLst>
          <pc:docMk/>
          <pc:sldMk cId="2028190191" sldId="498"/>
        </pc:sldMkLst>
      </pc:sldChg>
      <pc:sldChg chg="modNotesTx">
        <pc:chgData name="Dawn Friend" userId="d9260180-075b-4db5-a067-3552a30994a1" providerId="ADAL" clId="{A56BB1AE-339B-4904-855B-6BE2A998640E}" dt="2019-04-04T15:05:34.640" v="7" actId="20577"/>
        <pc:sldMkLst>
          <pc:docMk/>
          <pc:sldMk cId="3530249258" sldId="503"/>
        </pc:sldMkLst>
      </pc:sldChg>
      <pc:sldChg chg="modNotesTx">
        <pc:chgData name="Dawn Friend" userId="d9260180-075b-4db5-a067-3552a30994a1" providerId="ADAL" clId="{A56BB1AE-339B-4904-855B-6BE2A998640E}" dt="2019-04-04T15:04:33.457" v="0" actId="20577"/>
        <pc:sldMkLst>
          <pc:docMk/>
          <pc:sldMk cId="2955840989" sldId="506"/>
        </pc:sldMkLst>
      </pc:sldChg>
      <pc:sldChg chg="modNotesTx">
        <pc:chgData name="Dawn Friend" userId="d9260180-075b-4db5-a067-3552a30994a1" providerId="ADAL" clId="{A56BB1AE-339B-4904-855B-6BE2A998640E}" dt="2019-04-04T15:11:40.983" v="75" actId="20577"/>
        <pc:sldMkLst>
          <pc:docMk/>
          <pc:sldMk cId="523057173" sldId="513"/>
        </pc:sldMkLst>
      </pc:sldChg>
      <pc:sldChg chg="modNotesTx">
        <pc:chgData name="Dawn Friend" userId="d9260180-075b-4db5-a067-3552a30994a1" providerId="ADAL" clId="{A56BB1AE-339B-4904-855B-6BE2A998640E}" dt="2019-04-04T15:08:21.717" v="35" actId="5793"/>
        <pc:sldMkLst>
          <pc:docMk/>
          <pc:sldMk cId="572352778" sldId="514"/>
        </pc:sldMkLst>
      </pc:sldChg>
      <pc:sldChg chg="modNotesTx">
        <pc:chgData name="Dawn Friend" userId="d9260180-075b-4db5-a067-3552a30994a1" providerId="ADAL" clId="{A56BB1AE-339B-4904-855B-6BE2A998640E}" dt="2019-04-04T15:04:48.782" v="2" actId="20577"/>
        <pc:sldMkLst>
          <pc:docMk/>
          <pc:sldMk cId="3362629407" sldId="523"/>
        </pc:sldMkLst>
      </pc:sldChg>
    </pc:docChg>
  </pc:docChgLst>
  <pc:docChgLst>
    <pc:chgData name="Susan Kirby" userId="025ec435-8912-4304-afff-44efe01019e3" providerId="ADAL" clId="{AEE3133E-093E-47D6-BF70-E81F844188B7}"/>
    <pc:docChg chg="delSld modSld modSection">
      <pc:chgData name="Susan Kirby" userId="025ec435-8912-4304-afff-44efe01019e3" providerId="ADAL" clId="{AEE3133E-093E-47D6-BF70-E81F844188B7}" dt="2019-04-04T08:58:07.146" v="36" actId="20577"/>
      <pc:docMkLst>
        <pc:docMk/>
      </pc:docMkLst>
      <pc:sldChg chg="modTransition">
        <pc:chgData name="Susan Kirby" userId="025ec435-8912-4304-afff-44efe01019e3" providerId="ADAL" clId="{AEE3133E-093E-47D6-BF70-E81F844188B7}" dt="2019-04-04T08:41:14.479" v="1"/>
        <pc:sldMkLst>
          <pc:docMk/>
          <pc:sldMk cId="1170937649" sldId="461"/>
        </pc:sldMkLst>
      </pc:sldChg>
      <pc:sldChg chg="del">
        <pc:chgData name="Susan Kirby" userId="025ec435-8912-4304-afff-44efe01019e3" providerId="ADAL" clId="{AEE3133E-093E-47D6-BF70-E81F844188B7}" dt="2019-04-04T08:37:10.913" v="0" actId="2696"/>
        <pc:sldMkLst>
          <pc:docMk/>
          <pc:sldMk cId="2231878562" sldId="467"/>
        </pc:sldMkLst>
      </pc:sldChg>
      <pc:sldChg chg="modNotesTx">
        <pc:chgData name="Susan Kirby" userId="025ec435-8912-4304-afff-44efe01019e3" providerId="ADAL" clId="{AEE3133E-093E-47D6-BF70-E81F844188B7}" dt="2019-04-04T08:58:07.146" v="36" actId="20577"/>
        <pc:sldMkLst>
          <pc:docMk/>
          <pc:sldMk cId="572352778" sldId="5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90" y="0"/>
            <a:ext cx="2946400" cy="496888"/>
          </a:xfrm>
          <a:prstGeom prst="rect">
            <a:avLst/>
          </a:prstGeom>
        </p:spPr>
        <p:txBody>
          <a:bodyPr vert="horz" lIns="91440" tIns="45720" rIns="91440" bIns="45720" rtlCol="0"/>
          <a:lstStyle>
            <a:lvl1pPr algn="r">
              <a:defRPr sz="1200"/>
            </a:lvl1pPr>
          </a:lstStyle>
          <a:p>
            <a:fld id="{239B4765-A133-4BBE-AAB0-442DBD41A55E}" type="datetimeFigureOut">
              <a:rPr lang="en-GB" smtClean="0"/>
              <a:t>04/04/2019</a:t>
            </a:fld>
            <a:endParaRPr lang="en-GB" dirty="0"/>
          </a:p>
        </p:txBody>
      </p:sp>
      <p:sp>
        <p:nvSpPr>
          <p:cNvPr id="4" name="Footer Placeholder 3"/>
          <p:cNvSpPr>
            <a:spLocks noGrp="1"/>
          </p:cNvSpPr>
          <p:nvPr>
            <p:ph type="ftr" sz="quarter" idx="2"/>
          </p:nvPr>
        </p:nvSpPr>
        <p:spPr>
          <a:xfrm>
            <a:off x="0" y="9428165"/>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90" y="9428165"/>
            <a:ext cx="2946400" cy="496887"/>
          </a:xfrm>
          <a:prstGeom prst="rect">
            <a:avLst/>
          </a:prstGeom>
        </p:spPr>
        <p:txBody>
          <a:bodyPr vert="horz" lIns="91440" tIns="45720" rIns="91440" bIns="45720" rtlCol="0" anchor="b"/>
          <a:lstStyle>
            <a:lvl1pPr algn="r">
              <a:defRPr sz="1200"/>
            </a:lvl1pPr>
          </a:lstStyle>
          <a:p>
            <a:fld id="{B7B9907A-72EF-4AD4-9791-159CFE3DDF18}" type="slidenum">
              <a:rPr lang="en-GB" smtClean="0"/>
              <a:t>‹#›</a:t>
            </a:fld>
            <a:endParaRPr lang="en-GB" dirty="0"/>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2"/>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04/04/2019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nderstandingpatientdata.org.uk/" TargetMode="External"/><Relationship Id="rId7" Type="http://schemas.openxmlformats.org/officeDocument/2006/relationships/hyperlink" Target="mailto:dawnfriend@nhs.net"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learning.rcgp.org.uk/course/info.php?id=156" TargetMode="External"/><Relationship Id="rId5" Type="http://schemas.openxmlformats.org/officeDocument/2006/relationships/hyperlink" Target="http://www.rcgp.org.uk/patientdatachoices" TargetMode="External"/><Relationship Id="rId4" Type="http://schemas.openxmlformats.org/officeDocument/2006/relationships/hyperlink" Target="https://digital.nhs.uk/information-governance-alliance/General-Data-Protection-Regulation-guidan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573BD2BE-0D39-469E-8B13-E83FE0E0A27D}" type="slidenum">
              <a:rPr lang="en-GB" smtClean="0"/>
              <a:t>1</a:t>
            </a:fld>
            <a:endParaRPr lang="en-GB" dirty="0"/>
          </a:p>
        </p:txBody>
      </p:sp>
    </p:spTree>
    <p:extLst>
      <p:ext uri="{BB962C8B-B14F-4D97-AF65-F5344CB8AC3E}">
        <p14:creationId xmlns:p14="http://schemas.microsoft.com/office/powerpoint/2010/main" val="175182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1363"/>
            <a:ext cx="6580188"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Confidential Patient Information </a:t>
            </a:r>
            <a:r>
              <a:rPr lang="en-GB" sz="1000" dirty="0"/>
              <a:t>is a legal term in use across the health and care system. It is defined in section 251 (11) of the National Health Service Act 2006 (see below). Broadly it is information about either a living or deceased person that meets the following 3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identifiable or likely identifiable e.g. from other data likely to be in the possession of the data recipient;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 given in circumstances where the individual is owed an obligation of confidence;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 conveys some information about the physical or mental health or condition of an individual, a diagnosis of their condition; and/or their care or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CPI cannot be defined by a specific data item (e.g. name or postcode) alone, as it needs to be considered more broadly to take into account the nature of the information and the circumstances of the disclosure.  Section 251 has been updated to ensure that the definitions used expressly include local authority social care (i.e. care provided for, or arranged by, a local authority).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dirty="0"/>
              <a:t>Beyond individual care</a:t>
            </a:r>
            <a:r>
              <a:rPr lang="en-GB" sz="1000" dirty="0"/>
              <a:t>: Individual care defined by NDG in review:  - includes assurance of safe and high quality care and treatment through local audit, management of untoward incidents, outcomes measurement etc, if carried out by professionals/team with legit relationship, providing care. (see Factsheet 2 or Operational Policy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Main consideration is what legal basis is being applied with Common Law Duty of Confidentiality – if relying on s251 then opt-out will most likely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s251</a:t>
            </a:r>
            <a:r>
              <a:rPr lang="en-GB" sz="1000" dirty="0"/>
              <a:t> - authorisation given under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regulation 2 (medical purposes related to the diagnosis or treatment of neoplasia i.e. cancer);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regulation 5 (general medical purposes including medical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of the Control of Patient Information Regulations 2002 under the NHS Act 2006 Section 251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Confidentiality Advisory Group which provides independent expert advice on applications for data use under Section 251 can in some cases agree that opt-outs do not apply but have indicated that this would only be in exceptional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indent="0">
              <a:buNone/>
            </a:pPr>
            <a:endParaRPr lang="en-GB" sz="1000" dirty="0"/>
          </a:p>
        </p:txBody>
      </p:sp>
      <p:sp>
        <p:nvSpPr>
          <p:cNvPr id="4" name="Slide Number Placeholder 3"/>
          <p:cNvSpPr>
            <a:spLocks noGrp="1"/>
          </p:cNvSpPr>
          <p:nvPr>
            <p:ph type="sldNum" sz="quarter" idx="10"/>
          </p:nvPr>
        </p:nvSpPr>
        <p:spPr/>
        <p:txBody>
          <a:bodyPr/>
          <a:lstStyle/>
          <a:p>
            <a:fld id="{573BD2BE-0D39-469E-8B13-E83FE0E0A27D}" type="slidenum">
              <a:rPr lang="en-GB" smtClean="0"/>
              <a:t>10</a:t>
            </a:fld>
            <a:endParaRPr lang="en-GB" dirty="0"/>
          </a:p>
        </p:txBody>
      </p:sp>
    </p:spTree>
    <p:extLst>
      <p:ext uri="{BB962C8B-B14F-4D97-AF65-F5344CB8AC3E}">
        <p14:creationId xmlns:p14="http://schemas.microsoft.com/office/powerpoint/2010/main" val="151311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national data opt-out applies only where </a:t>
            </a:r>
            <a:r>
              <a:rPr lang="en-GB" sz="1000" b="1" dirty="0"/>
              <a:t>confidential patient information </a:t>
            </a:r>
            <a:r>
              <a:rPr lang="en-GB" sz="1000" dirty="0"/>
              <a:t>is being shared for purposes beyond an individual’s care and treatment e.g. it is intended to be used in research studies or to help in managing the efficient and safe running of the health and care system</a:t>
            </a:r>
          </a:p>
          <a:p>
            <a:endParaRPr lang="en-GB" sz="1000" dirty="0"/>
          </a:p>
          <a:p>
            <a:r>
              <a:rPr lang="en-GB" sz="1000" dirty="0"/>
              <a:t>Regardless of the national data opt-out </a:t>
            </a:r>
            <a:r>
              <a:rPr lang="en-GB" sz="1000" b="1" dirty="0"/>
              <a:t>confidential patient information </a:t>
            </a:r>
            <a:r>
              <a:rPr lang="en-GB" sz="1000" b="0" dirty="0"/>
              <a:t>must not </a:t>
            </a:r>
            <a:r>
              <a:rPr lang="en-GB" sz="1000" dirty="0"/>
              <a:t>be used for insurance or marketing purposes without the explicit consent of the patient</a:t>
            </a:r>
          </a:p>
          <a:p>
            <a:endParaRPr lang="en-GB" sz="1000" dirty="0"/>
          </a:p>
          <a:p>
            <a:r>
              <a:rPr lang="en-GB" sz="1000" dirty="0"/>
              <a:t>The national data opt-out is for purposes beyond an individual’s care and treatment </a:t>
            </a:r>
            <a:r>
              <a:rPr lang="en-GB" sz="1000" u="sng" dirty="0"/>
              <a:t>not</a:t>
            </a:r>
            <a:r>
              <a:rPr lang="en-GB" sz="1000" dirty="0"/>
              <a:t> their individual care</a:t>
            </a:r>
          </a:p>
          <a:p>
            <a:endParaRPr lang="en-GB" sz="1000" dirty="0"/>
          </a:p>
          <a:p>
            <a:r>
              <a:rPr lang="en-GB" sz="1000" dirty="0"/>
              <a:t>The national data opt-out will not apply where:</a:t>
            </a:r>
          </a:p>
          <a:p>
            <a:endParaRPr lang="en-GB" sz="1000" dirty="0"/>
          </a:p>
          <a:p>
            <a:r>
              <a:rPr lang="en-GB" sz="1000" u="sng" dirty="0"/>
              <a:t>Mandatory</a:t>
            </a:r>
            <a:r>
              <a:rPr lang="en-GB" sz="1000" dirty="0"/>
              <a:t> legal requirement such as:</a:t>
            </a:r>
          </a:p>
          <a:p>
            <a:pPr marL="171450" indent="-171450">
              <a:buFont typeface="Arial" panose="020B0604020202020204" pitchFamily="34" charset="0"/>
              <a:buChar char="•"/>
            </a:pPr>
            <a:r>
              <a:rPr lang="en-GB" sz="1000" dirty="0"/>
              <a:t>CQC has statutory powers to require information for their inspection purposes</a:t>
            </a:r>
          </a:p>
          <a:p>
            <a:pPr marL="171450" indent="-171450">
              <a:buFont typeface="Arial" panose="020B0604020202020204" pitchFamily="34" charset="0"/>
              <a:buChar char="•"/>
            </a:pPr>
            <a:r>
              <a:rPr lang="en-GB" sz="1000" dirty="0"/>
              <a:t>Reporting of notifiable diseases</a:t>
            </a:r>
          </a:p>
          <a:p>
            <a:pPr marL="171450" indent="-171450">
              <a:buFont typeface="Arial" panose="020B0604020202020204" pitchFamily="34" charset="0"/>
              <a:buChar char="•"/>
            </a:pPr>
            <a:r>
              <a:rPr lang="en-GB" sz="1000" dirty="0"/>
              <a:t>Reporting of gunshot wounds</a:t>
            </a:r>
          </a:p>
          <a:p>
            <a:pPr marL="171450" indent="-171450">
              <a:buFont typeface="Arial" panose="020B0604020202020204" pitchFamily="34" charset="0"/>
              <a:buChar char="•"/>
            </a:pPr>
            <a:r>
              <a:rPr lang="en-GB" sz="1000" dirty="0"/>
              <a:t>NHS Digital require a health and care organisation to provide data under s259 of HSCA 2012 (</a:t>
            </a:r>
            <a:r>
              <a:rPr lang="en-GB" sz="1000" dirty="0" err="1"/>
              <a:t>eg</a:t>
            </a:r>
            <a:r>
              <a:rPr lang="en-GB" sz="1000" dirty="0"/>
              <a:t> SUS)</a:t>
            </a:r>
          </a:p>
          <a:p>
            <a:pPr marL="171450" indent="-171450">
              <a:buFont typeface="Arial" panose="020B0604020202020204" pitchFamily="34" charset="0"/>
              <a:buChar char="•"/>
            </a:pPr>
            <a:r>
              <a:rPr lang="en-GB" sz="1000" dirty="0"/>
              <a:t>NHS Counter fraud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Other legal gateways e.g. Crime and Courts Act, Security Services Act etc </a:t>
            </a:r>
          </a:p>
          <a:p>
            <a:pPr marL="171450" indent="-171450">
              <a:buFont typeface="Arial" panose="020B0604020202020204" pitchFamily="34" charset="0"/>
              <a:buChar char="•"/>
            </a:pPr>
            <a:endParaRPr lang="en-GB"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Positive </a:t>
            </a:r>
            <a:r>
              <a:rPr lang="en-GB" sz="1000" u="sng" dirty="0"/>
              <a:t>public interest </a:t>
            </a:r>
            <a:r>
              <a:rPr lang="en-GB" sz="1000" dirty="0"/>
              <a:t>test –  Data controllers expected to undertake their own public interest test. This should look at the individual circumstances of the case, examples of disclosures that may be made in the public interest are reporting gunshot wounds and knife wounds or reporting patient fitness to drive to DVLA.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u="sng" dirty="0"/>
              <a:t>Consent</a:t>
            </a:r>
            <a:r>
              <a:rPr lang="en-GB" sz="1000" dirty="0"/>
              <a:t> – </a:t>
            </a:r>
            <a:r>
              <a:rPr lang="en-GB" sz="1000" dirty="0" err="1"/>
              <a:t>eg</a:t>
            </a:r>
            <a:r>
              <a:rPr lang="en-GB" sz="1000" dirty="0"/>
              <a:t> explicit consent for a specific research study or clinical trial</a:t>
            </a:r>
            <a:endParaRPr lang="en-GB" sz="1000" i="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Opt-out does not apply to data </a:t>
            </a:r>
            <a:r>
              <a:rPr lang="en-GB" sz="1000" u="sng" dirty="0"/>
              <a:t>anonymised</a:t>
            </a:r>
            <a:r>
              <a:rPr lang="en-GB" sz="1000" dirty="0"/>
              <a:t> in line with the ICO CoP – note the CoP is being reviewed following introduction of GDPR.  This currently covers a range of data from anonymous through to data which are de-identified for limited access with a wider suite of controls.</a:t>
            </a:r>
            <a:endParaRPr lang="en-GB" sz="1000" i="0"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11</a:t>
            </a:fld>
            <a:endParaRPr lang="en-GB" dirty="0"/>
          </a:p>
        </p:txBody>
      </p:sp>
    </p:spTree>
    <p:extLst>
      <p:ext uri="{BB962C8B-B14F-4D97-AF65-F5344CB8AC3E}">
        <p14:creationId xmlns:p14="http://schemas.microsoft.com/office/powerpoint/2010/main" val="3564776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1363"/>
            <a:ext cx="6580188" cy="3702050"/>
          </a:xfrm>
        </p:spPr>
      </p:sp>
      <p:sp>
        <p:nvSpPr>
          <p:cNvPr id="3" name="Notes Placeholder 2"/>
          <p:cNvSpPr>
            <a:spLocks noGrp="1"/>
          </p:cNvSpPr>
          <p:nvPr>
            <p:ph type="body" idx="1"/>
          </p:nvPr>
        </p:nvSpPr>
        <p:spPr/>
        <p:txBody>
          <a:bodyPr/>
          <a:lstStyle/>
          <a:p>
            <a:r>
              <a:rPr lang="en-GB" dirty="0"/>
              <a:t>Some specific uses and scenarios: (most covered in section 7 of operational policy guidance)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Communicable diseases/PH – (OPG 6.2)- regulation 3 of s251 – in public interest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ONS flows – opt-out will not apply for the purpose of producing national statistics. NDG review recognised importance of integrity of national stats.</a:t>
            </a:r>
          </a:p>
          <a:p>
            <a:endParaRPr lang="en-GB" dirty="0"/>
          </a:p>
          <a:p>
            <a:r>
              <a:rPr lang="en-GB" dirty="0"/>
              <a:t>Many currently have separate opt-out mechanisms: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NCRS etc – separate opt-out mechanism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sng" strike="noStrike" kern="1200" cap="none" spc="0" normalizeH="0" baseline="0" noProof="0" dirty="0">
                <a:ln>
                  <a:noFill/>
                </a:ln>
                <a:solidFill>
                  <a:prstClr val="black"/>
                </a:solidFill>
                <a:effectLst/>
                <a:uLnTx/>
                <a:uFillTx/>
                <a:latin typeface="+mn-lt"/>
                <a:ea typeface="+mn-ea"/>
                <a:cs typeface="+mn-cs"/>
              </a:rPr>
              <a:t>National</a:t>
            </a:r>
            <a:r>
              <a:rPr kumimoji="0" lang="en-GB" sz="1200" b="0" i="0" u="none" strike="noStrike" kern="1200" cap="none" spc="0" normalizeH="0" baseline="0" noProof="0" dirty="0">
                <a:ln>
                  <a:noFill/>
                </a:ln>
                <a:solidFill>
                  <a:prstClr val="black"/>
                </a:solidFill>
                <a:effectLst/>
                <a:uLnTx/>
                <a:uFillTx/>
                <a:latin typeface="+mn-lt"/>
                <a:ea typeface="+mn-ea"/>
                <a:cs typeface="+mn-cs"/>
              </a:rPr>
              <a:t> screening programmes (endorsed by UK national screening committee) – separate opt-out mechanism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National PE surveys – exemption for National Cancer Patient Experience Survey (CPES) and CQC NHS Patient Survey Programme – continue to operate separate opt-out.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‘Assuring Transformation’ (approved data collection related to care of people with learning disability/autism) separate opt-out mechanism</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12</a:t>
            </a:fld>
            <a:endParaRPr lang="en-GB" dirty="0"/>
          </a:p>
        </p:txBody>
      </p:sp>
    </p:spTree>
    <p:extLst>
      <p:ext uri="{BB962C8B-B14F-4D97-AF65-F5344CB8AC3E}">
        <p14:creationId xmlns:p14="http://schemas.microsoft.com/office/powerpoint/2010/main" val="69125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1363"/>
            <a:ext cx="6580188" cy="3702050"/>
          </a:xfrm>
        </p:spPr>
      </p:sp>
      <p:sp>
        <p:nvSpPr>
          <p:cNvPr id="3" name="Notes Placeholder 2"/>
          <p:cNvSpPr>
            <a:spLocks noGrp="1"/>
          </p:cNvSpPr>
          <p:nvPr>
            <p:ph type="body" idx="1"/>
          </p:nvPr>
        </p:nvSpPr>
        <p:spPr/>
        <p:txBody>
          <a:bodyPr/>
          <a:lstStyle/>
          <a:p>
            <a:pPr marL="0" indent="0">
              <a:buNone/>
            </a:pPr>
            <a:endParaRPr lang="en-GB" sz="1000" dirty="0"/>
          </a:p>
        </p:txBody>
      </p:sp>
      <p:sp>
        <p:nvSpPr>
          <p:cNvPr id="4" name="Slide Number Placeholder 3"/>
          <p:cNvSpPr>
            <a:spLocks noGrp="1"/>
          </p:cNvSpPr>
          <p:nvPr>
            <p:ph type="sldNum" sz="quarter" idx="10"/>
          </p:nvPr>
        </p:nvSpPr>
        <p:spPr/>
        <p:txBody>
          <a:bodyPr/>
          <a:lstStyle/>
          <a:p>
            <a:fld id="{573BD2BE-0D39-469E-8B13-E83FE0E0A27D}" type="slidenum">
              <a:rPr lang="en-GB" smtClean="0"/>
              <a:t>13</a:t>
            </a:fld>
            <a:endParaRPr lang="en-GB" dirty="0"/>
          </a:p>
        </p:txBody>
      </p:sp>
    </p:spTree>
    <p:extLst>
      <p:ext uri="{BB962C8B-B14F-4D97-AF65-F5344CB8AC3E}">
        <p14:creationId xmlns:p14="http://schemas.microsoft.com/office/powerpoint/2010/main" val="339938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41363"/>
            <a:ext cx="6580188" cy="37020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Payments – wherever possible anonymised data should be used for payment/invoice validation.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 is ongoing with a number of organisations and NHS bodies to further understand if there are any adverse impacts of these policy lines with respect to invoice validation and invoice challenge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specific CAG approvals for invoice validation – see OPG 7.1</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14</a:t>
            </a:fld>
            <a:endParaRPr lang="en-GB" dirty="0"/>
          </a:p>
        </p:txBody>
      </p:sp>
    </p:spTree>
    <p:extLst>
      <p:ext uri="{BB962C8B-B14F-4D97-AF65-F5344CB8AC3E}">
        <p14:creationId xmlns:p14="http://schemas.microsoft.com/office/powerpoint/2010/main" val="4063219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15</a:t>
            </a:fld>
            <a:endParaRPr lang="en-GB" dirty="0"/>
          </a:p>
        </p:txBody>
      </p:sp>
    </p:spTree>
    <p:extLst>
      <p:ext uri="{BB962C8B-B14F-4D97-AF65-F5344CB8AC3E}">
        <p14:creationId xmlns:p14="http://schemas.microsoft.com/office/powerpoint/2010/main" val="9199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16</a:t>
            </a:fld>
            <a:endParaRPr lang="en-GB" dirty="0"/>
          </a:p>
        </p:txBody>
      </p:sp>
    </p:spTree>
    <p:extLst>
      <p:ext uri="{BB962C8B-B14F-4D97-AF65-F5344CB8AC3E}">
        <p14:creationId xmlns:p14="http://schemas.microsoft.com/office/powerpoint/2010/main" val="7745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200" dirty="0"/>
              <a:t>To help with this slide a, b, c and d from previous slide are copied here :</a:t>
            </a:r>
          </a:p>
          <a:p>
            <a:pPr marL="0" lvl="0" indent="0">
              <a:buNone/>
            </a:pPr>
            <a:endParaRPr lang="en-GB" sz="1200" dirty="0"/>
          </a:p>
          <a:p>
            <a:pPr lvl="0">
              <a:buFont typeface="+mj-lt"/>
              <a:buAutoNum type="alphaLcParenR"/>
            </a:pPr>
            <a:r>
              <a:rPr lang="en-GB" sz="1200" dirty="0"/>
              <a:t>Having processes and controls in place to authorise uses of CPI for purposes beyond individual care</a:t>
            </a:r>
          </a:p>
          <a:p>
            <a:pPr lvl="0">
              <a:spcAft>
                <a:spcPts val="1200"/>
              </a:spcAft>
              <a:buFont typeface="+mj-lt"/>
              <a:buAutoNum type="alphaLcParenR"/>
            </a:pPr>
            <a:r>
              <a:rPr lang="en-GB" sz="1200" dirty="0"/>
              <a:t>Considering application of national data opt-outs as part of that process</a:t>
            </a:r>
          </a:p>
          <a:p>
            <a:pPr lvl="0">
              <a:spcAft>
                <a:spcPts val="1200"/>
              </a:spcAft>
              <a:buFont typeface="+mj-lt"/>
              <a:buAutoNum type="alphaLcParenR"/>
            </a:pPr>
            <a:endParaRPr lang="en-GB" sz="1200" dirty="0"/>
          </a:p>
          <a:p>
            <a:pPr lvl="0">
              <a:buFont typeface="+mj-lt"/>
              <a:buAutoNum type="alphaLcParenR"/>
            </a:pPr>
            <a:r>
              <a:rPr lang="en-GB" sz="1200" dirty="0"/>
              <a:t>Having the technical ability to submit and receive NHS numbers using MESH</a:t>
            </a:r>
          </a:p>
          <a:p>
            <a:pPr lvl="0">
              <a:buFont typeface="+mj-lt"/>
              <a:buAutoNum type="alphaLcParenR"/>
            </a:pPr>
            <a:r>
              <a:rPr lang="en-GB" sz="1200" dirty="0"/>
              <a:t>Having the technical and business processes in place along with the controls to make sure the updated list of NHS numbers is applied before data is used/disclosed</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17</a:t>
            </a:fld>
            <a:endParaRPr lang="en-GB" dirty="0"/>
          </a:p>
        </p:txBody>
      </p:sp>
    </p:spTree>
    <p:extLst>
      <p:ext uri="{BB962C8B-B14F-4D97-AF65-F5344CB8AC3E}">
        <p14:creationId xmlns:p14="http://schemas.microsoft.com/office/powerpoint/2010/main" val="378002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18</a:t>
            </a:fld>
            <a:endParaRPr lang="en-GB" dirty="0"/>
          </a:p>
        </p:txBody>
      </p:sp>
    </p:spTree>
    <p:extLst>
      <p:ext uri="{BB962C8B-B14F-4D97-AF65-F5344CB8AC3E}">
        <p14:creationId xmlns:p14="http://schemas.microsoft.com/office/powerpoint/2010/main" val="2479666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Trusts have been piloting the service – full guidance and information on our webpages for setting up MESH client for the service.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option to provide a full list of those opted-out to providers was discounted on IG grounds.</a:t>
            </a:r>
            <a:r>
              <a:rPr lang="en-GB" sz="1200" kern="1200" baseline="0" dirty="0">
                <a:solidFill>
                  <a:schemeClr val="tx1"/>
                </a:solidFill>
                <a:effectLst/>
                <a:latin typeface="+mn-lt"/>
                <a:ea typeface="+mn-ea"/>
                <a:cs typeface="+mn-cs"/>
              </a:rPr>
              <a:t> The reasoning behind this is that it was felt we would </a:t>
            </a:r>
            <a:r>
              <a:rPr lang="en-GB" sz="1200" kern="1200" dirty="0">
                <a:solidFill>
                  <a:schemeClr val="tx1"/>
                </a:solidFill>
                <a:effectLst/>
                <a:latin typeface="+mn-lt"/>
                <a:ea typeface="+mn-ea"/>
                <a:cs typeface="+mn-cs"/>
              </a:rPr>
              <a:t>be sending them information about people that they don’t need and are providing more information than is necessary for people who are most concerned about the sharing of their data</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19</a:t>
            </a:fld>
            <a:endParaRPr lang="en-GB" dirty="0"/>
          </a:p>
        </p:txBody>
      </p:sp>
    </p:spTree>
    <p:extLst>
      <p:ext uri="{BB962C8B-B14F-4D97-AF65-F5344CB8AC3E}">
        <p14:creationId xmlns:p14="http://schemas.microsoft.com/office/powerpoint/2010/main" val="55250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dirty="0"/>
          </a:p>
        </p:txBody>
      </p:sp>
    </p:spTree>
    <p:extLst>
      <p:ext uri="{BB962C8B-B14F-4D97-AF65-F5344CB8AC3E}">
        <p14:creationId xmlns:p14="http://schemas.microsoft.com/office/powerpoint/2010/main" val="3219671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NDOP team programme of support – currently focussing on trusts…</a:t>
            </a:r>
          </a:p>
          <a:p>
            <a:pPr marL="171450" indent="-171450">
              <a:buFont typeface="Arial" panose="020B0604020202020204" pitchFamily="34" charset="0"/>
              <a:buChar char="•"/>
            </a:pPr>
            <a:r>
              <a:rPr lang="en-GB" dirty="0"/>
              <a:t>SIGN groups</a:t>
            </a:r>
          </a:p>
          <a:p>
            <a:pPr marL="171450" indent="-171450">
              <a:buFont typeface="Arial" panose="020B0604020202020204" pitchFamily="34" charset="0"/>
              <a:buChar char="•"/>
            </a:pPr>
            <a:r>
              <a:rPr lang="en-GB" dirty="0"/>
              <a:t>Pilots</a:t>
            </a:r>
          </a:p>
          <a:p>
            <a:pPr marL="171450" indent="-171450">
              <a:buFont typeface="Arial" panose="020B0604020202020204" pitchFamily="34" charset="0"/>
              <a:buChar char="•"/>
            </a:pPr>
            <a:r>
              <a:rPr lang="en-GB" dirty="0"/>
              <a:t>DPO letters – contacting all NHS trusts at the moment</a:t>
            </a:r>
          </a:p>
        </p:txBody>
      </p:sp>
      <p:sp>
        <p:nvSpPr>
          <p:cNvPr id="4" name="Slide Number Placeholder 3"/>
          <p:cNvSpPr>
            <a:spLocks noGrp="1"/>
          </p:cNvSpPr>
          <p:nvPr>
            <p:ph type="sldNum" sz="quarter" idx="10"/>
          </p:nvPr>
        </p:nvSpPr>
        <p:spPr/>
        <p:txBody>
          <a:bodyPr/>
          <a:lstStyle/>
          <a:p>
            <a:fld id="{573BD2BE-0D39-469E-8B13-E83FE0E0A27D}" type="slidenum">
              <a:rPr lang="en-GB" smtClean="0"/>
              <a:t>20</a:t>
            </a:fld>
            <a:endParaRPr lang="en-GB" dirty="0"/>
          </a:p>
        </p:txBody>
      </p:sp>
    </p:spTree>
    <p:extLst>
      <p:ext uri="{BB962C8B-B14F-4D97-AF65-F5344CB8AC3E}">
        <p14:creationId xmlns:p14="http://schemas.microsoft.com/office/powerpoint/2010/main" val="3932557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21</a:t>
            </a:fld>
            <a:endParaRPr lang="en-GB" dirty="0"/>
          </a:p>
        </p:txBody>
      </p:sp>
    </p:spTree>
    <p:extLst>
      <p:ext uri="{BB962C8B-B14F-4D97-AF65-F5344CB8AC3E}">
        <p14:creationId xmlns:p14="http://schemas.microsoft.com/office/powerpoint/2010/main" val="211069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Screenshots to show CIG … and flowcharts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572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Information standard </a:t>
            </a:r>
            <a:r>
              <a:rPr lang="en-GB" dirty="0"/>
              <a:t>on compliance </a:t>
            </a:r>
            <a:r>
              <a:rPr lang="en-GB" u="sng" dirty="0"/>
              <a:t>has now been published</a:t>
            </a:r>
            <a:r>
              <a:rPr lang="en-GB" u="none" dirty="0"/>
              <a:t> -</a:t>
            </a:r>
            <a:r>
              <a:rPr lang="en-GB" dirty="0"/>
              <a:t> March 2019. (Link on our compliance page)</a:t>
            </a:r>
          </a:p>
          <a:p>
            <a:endParaRPr lang="en-GB" dirty="0"/>
          </a:p>
          <a:p>
            <a:r>
              <a:rPr lang="en-GB" dirty="0"/>
              <a:t>Under Section 250 of the Health and Social Care Act 2012 public bodies exercising functions in connection with health services or adult social care and anyone providing publicly funded health services or adult social care commissioned by, or on behalf of, a public body are required to “have regard to” published information standards.</a:t>
            </a:r>
          </a:p>
          <a:p>
            <a:endParaRPr lang="en-GB" dirty="0"/>
          </a:p>
          <a:p>
            <a:r>
              <a:rPr lang="en-GB" u="sng" dirty="0"/>
              <a:t>ICO</a:t>
            </a:r>
            <a:r>
              <a:rPr lang="en-GB" dirty="0"/>
              <a:t> has stated they would look at the principle of lawfulness, fairness and transparency if they received any complaint and consider how the national data opt-out has been positioned and communicated to public and patients.</a:t>
            </a:r>
          </a:p>
          <a:p>
            <a:endParaRPr lang="en-GB" dirty="0"/>
          </a:p>
          <a:p>
            <a:r>
              <a:rPr lang="en-GB" dirty="0"/>
              <a:t>The ICO’s checklist on Fairness include the following tests:</a:t>
            </a:r>
          </a:p>
          <a:p>
            <a:r>
              <a:rPr lang="en-GB" dirty="0"/>
              <a:t>☐ We only handle people’s data in ways they would reasonably expect, or we can explain why any unexpected processing is justified.</a:t>
            </a:r>
          </a:p>
          <a:p>
            <a:r>
              <a:rPr lang="en-GB" dirty="0"/>
              <a:t>☐ We do not deceive or mislead people when we collect their personal data.</a:t>
            </a:r>
          </a:p>
          <a:p>
            <a:endParaRPr lang="en-GB" dirty="0"/>
          </a:p>
          <a:p>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Contracts</a:t>
            </a:r>
            <a:r>
              <a:rPr lang="en-GB" dirty="0"/>
              <a:t> - </a:t>
            </a:r>
            <a:r>
              <a:rPr lang="en-GB" sz="1200" kern="1200" dirty="0">
                <a:solidFill>
                  <a:schemeClr val="tx1"/>
                </a:solidFill>
                <a:effectLst/>
                <a:latin typeface="+mn-lt"/>
                <a:ea typeface="+mn-ea"/>
                <a:cs typeface="+mn-cs"/>
              </a:rPr>
              <a:t>NHS contracts and those based on NHS Standard Contract include a requirement to comply with information standards. Failure to do so may be considered a breach of contract. (quote from OPG v3)</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23</a:t>
            </a:fld>
            <a:endParaRPr lang="en-GB" dirty="0"/>
          </a:p>
        </p:txBody>
      </p:sp>
    </p:spTree>
    <p:extLst>
      <p:ext uri="{BB962C8B-B14F-4D97-AF65-F5344CB8AC3E}">
        <p14:creationId xmlns:p14="http://schemas.microsoft.com/office/powerpoint/2010/main" val="2238948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Edited highlights of what’s on our pages, in the CIG, service guidance etc.</a:t>
            </a:r>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*Technical capability may be provided within clinical systems provided by GP system suppliers, </a:t>
            </a:r>
            <a:r>
              <a:rPr lang="en-GB" sz="1200" dirty="0" err="1"/>
              <a:t>eg</a:t>
            </a:r>
            <a:r>
              <a:rPr lang="en-GB" sz="1200" dirty="0"/>
              <a:t> TPP</a:t>
            </a:r>
          </a:p>
          <a:p>
            <a:pPr marL="0" indent="0">
              <a:buNone/>
            </a:pPr>
            <a:r>
              <a:rPr lang="en-GB" sz="1200" i="1" kern="1200" dirty="0">
                <a:solidFill>
                  <a:schemeClr val="tx1"/>
                </a:solidFill>
                <a:effectLst/>
                <a:latin typeface="+mn-lt"/>
                <a:ea typeface="+mn-ea"/>
                <a:cs typeface="+mn-cs"/>
              </a:rPr>
              <a:t>This may also apply to other clinical system modules from these suppliers</a:t>
            </a:r>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838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GP system suppliers have been commissioned to develop and embed the ‘check for national data opt-outs’ service into their clinical systems. You may not need to set up the MESH service separately unless your practice prepares and discloses data outside the clinical system. Further information will be made available as the GP system suppliers confirm their delivery plans.</a:t>
            </a:r>
          </a:p>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25</a:t>
            </a:fld>
            <a:endParaRPr lang="en-GB" dirty="0"/>
          </a:p>
        </p:txBody>
      </p:sp>
    </p:spTree>
    <p:extLst>
      <p:ext uri="{BB962C8B-B14F-4D97-AF65-F5344CB8AC3E}">
        <p14:creationId xmlns:p14="http://schemas.microsoft.com/office/powerpoint/2010/main" val="4082838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GB" sz="1200" b="1" dirty="0"/>
              <a:t>Extra links, depending on audience</a:t>
            </a:r>
          </a:p>
          <a:p>
            <a:pPr marL="0" indent="0">
              <a:buNone/>
              <a:defRPr/>
            </a:pPr>
            <a:endParaRPr lang="en-GB" sz="1200" b="1" dirty="0"/>
          </a:p>
          <a:p>
            <a:pPr marL="0" indent="0">
              <a:buNone/>
              <a:defRPr/>
            </a:pPr>
            <a:r>
              <a:rPr lang="en-GB" sz="1200" b="0" dirty="0"/>
              <a:t>Understanding Patient Data - Wellcome Trust </a:t>
            </a:r>
            <a:endParaRPr lang="en-GB" sz="1200" b="0" u="sng" dirty="0"/>
          </a:p>
          <a:p>
            <a:pPr marL="0" indent="0">
              <a:buNone/>
              <a:defRPr/>
            </a:pPr>
            <a:r>
              <a:rPr lang="en-GB" sz="1200" u="sng" dirty="0">
                <a:hlinkClick r:id="rId3"/>
              </a:rPr>
              <a:t>https://understandingpatientdata.org.uk</a:t>
            </a:r>
            <a:endParaRPr lang="en-US" altLang="en-US" sz="1200" dirty="0"/>
          </a:p>
          <a:p>
            <a:pPr marL="0" indent="0">
              <a:buNone/>
              <a:defRPr/>
            </a:pPr>
            <a:endParaRPr lang="en-US" altLang="en-US" sz="1200" dirty="0"/>
          </a:p>
          <a:p>
            <a:pPr marL="0" indent="0">
              <a:buNone/>
              <a:defRPr/>
            </a:pPr>
            <a:r>
              <a:rPr lang="en-US" altLang="en-US" sz="1200" b="0" dirty="0"/>
              <a:t>Information Governance Alliance (IGA) information on GDPR:</a:t>
            </a:r>
          </a:p>
          <a:p>
            <a:pPr marL="0" indent="0">
              <a:buNone/>
              <a:defRPr/>
            </a:pPr>
            <a:r>
              <a:rPr lang="en-US" altLang="en-US" sz="1200" dirty="0">
                <a:hlinkClick r:id="rId4"/>
              </a:rPr>
              <a:t>https://digital.nhs.uk/information-governance-alliance/General-Data-Protection-Regulation-guidance</a:t>
            </a:r>
            <a:endParaRPr lang="en-US" altLang="en-US" sz="1200" dirty="0"/>
          </a:p>
          <a:p>
            <a:pPr marL="0" indent="0">
              <a:buNone/>
              <a:defRPr/>
            </a:pPr>
            <a:endParaRPr lang="en-US" altLang="en-US" sz="1200" dirty="0"/>
          </a:p>
          <a:p>
            <a:pPr marL="0" indent="0">
              <a:buNone/>
              <a:defRPr/>
            </a:pPr>
            <a:r>
              <a:rPr lang="en-US" altLang="en-US" sz="1200" b="0" dirty="0"/>
              <a:t>RCGP Patient Data Choices - </a:t>
            </a:r>
            <a:r>
              <a:rPr lang="en-US" altLang="en-US" sz="1200" b="1" dirty="0"/>
              <a:t>resources for GP practices</a:t>
            </a:r>
          </a:p>
          <a:p>
            <a:pPr marL="0" indent="0">
              <a:buNone/>
              <a:defRPr/>
            </a:pPr>
            <a:r>
              <a:rPr lang="en-US" altLang="en-US" sz="1200" dirty="0"/>
              <a:t>Toolkit: </a:t>
            </a:r>
            <a:r>
              <a:rPr lang="en-US" altLang="en-US" sz="1200" dirty="0">
                <a:hlinkClick r:id="rId5"/>
              </a:rPr>
              <a:t>http://www.rcgp.org.uk/patientdatachoices</a:t>
            </a:r>
            <a:r>
              <a:rPr lang="en-US" altLang="en-US" sz="1200" dirty="0"/>
              <a:t> </a:t>
            </a:r>
          </a:p>
          <a:p>
            <a:pPr marL="0" indent="0">
              <a:buNone/>
              <a:defRPr/>
            </a:pPr>
            <a:r>
              <a:rPr lang="en-US" altLang="en-US" sz="1200" dirty="0"/>
              <a:t>E-learning: </a:t>
            </a:r>
            <a:r>
              <a:rPr lang="en-US" altLang="en-US" sz="1200" dirty="0">
                <a:hlinkClick r:id="rId6"/>
              </a:rPr>
              <a:t>http://elearning.rcgp.org.uk/course/info.php?id=156</a:t>
            </a:r>
            <a:r>
              <a:rPr lang="en-US" altLang="en-US" sz="1200" dirty="0"/>
              <a:t> </a:t>
            </a:r>
          </a:p>
          <a:p>
            <a:pPr marL="0" indent="0">
              <a:buNone/>
              <a:defRPr/>
            </a:pPr>
            <a:endParaRPr lang="en-GB" sz="1200" dirty="0"/>
          </a:p>
          <a:p>
            <a:pPr marL="0" indent="0">
              <a:buNone/>
              <a:defRPr/>
            </a:pPr>
            <a:r>
              <a:rPr lang="en-US" altLang="en-US" sz="1200" b="0" dirty="0"/>
              <a:t>Implementation team support - contact for </a:t>
            </a:r>
            <a:r>
              <a:rPr lang="en-US" altLang="en-US" sz="1200" b="0" i="1" dirty="0"/>
              <a:t>[</a:t>
            </a:r>
            <a:r>
              <a:rPr lang="en-US" altLang="en-US" sz="1200" b="0" i="1" dirty="0" err="1"/>
              <a:t>eg</a:t>
            </a:r>
            <a:r>
              <a:rPr lang="en-US" altLang="en-US" sz="1200" b="0" i="1" dirty="0"/>
              <a:t> Midland and East</a:t>
            </a:r>
            <a:r>
              <a:rPr lang="en-US" altLang="en-US" sz="1200" b="1" i="1" dirty="0"/>
              <a:t>: </a:t>
            </a:r>
            <a:r>
              <a:rPr lang="en-US" sz="1200" i="1" dirty="0">
                <a:hlinkClick r:id="rId7"/>
              </a:rPr>
              <a:t>dawnfriend@nhs.net</a:t>
            </a:r>
            <a:r>
              <a:rPr lang="en-US" sz="1200" i="1" dirty="0"/>
              <a:t> ]</a:t>
            </a:r>
            <a:endParaRPr lang="en-GB" sz="1050" i="1" dirty="0"/>
          </a:p>
          <a:p>
            <a:pPr marL="0" indent="0">
              <a:buNone/>
              <a:defRPr/>
            </a:pPr>
            <a:endParaRPr lang="en-GB" sz="1200"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26</a:t>
            </a:fld>
            <a:endParaRPr lang="en-GB" dirty="0"/>
          </a:p>
        </p:txBody>
      </p:sp>
    </p:spTree>
    <p:extLst>
      <p:ext uri="{BB962C8B-B14F-4D97-AF65-F5344CB8AC3E}">
        <p14:creationId xmlns:p14="http://schemas.microsoft.com/office/powerpoint/2010/main" val="141491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90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This is </a:t>
            </a:r>
            <a:r>
              <a:rPr lang="en-GB" sz="1200"/>
              <a:t>the poster/handout</a:t>
            </a:r>
            <a:endParaRPr lang="en-GB" sz="1200" dirty="0"/>
          </a:p>
          <a:p>
            <a:pPr marL="0" indent="0">
              <a:buNone/>
            </a:pPr>
            <a:endParaRPr lang="en-GB" sz="1200" dirty="0"/>
          </a:p>
          <a:p>
            <a:pPr marL="0" indent="0">
              <a:buNone/>
            </a:pPr>
            <a:r>
              <a:rPr lang="en-GB" sz="1200" dirty="0"/>
              <a:t>Starter packs of patient materials (posters and handouts) were delivered during June and July 2018, to:</a:t>
            </a:r>
          </a:p>
          <a:p>
            <a:r>
              <a:rPr lang="en-GB" sz="1200" dirty="0"/>
              <a:t>GP practices, Trusts, Ministry of Defence, local Healthwatch, Pharmacies and dental practices.</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a:t>
            </a:fld>
            <a:endParaRPr lang="en-GB" dirty="0"/>
          </a:p>
        </p:txBody>
      </p:sp>
    </p:spTree>
    <p:extLst>
      <p:ext uri="{BB962C8B-B14F-4D97-AF65-F5344CB8AC3E}">
        <p14:creationId xmlns:p14="http://schemas.microsoft.com/office/powerpoint/2010/main" val="92520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People resident in </a:t>
            </a:r>
            <a:r>
              <a:rPr lang="en-GB" sz="1200" b="1" dirty="0"/>
              <a:t>Wales, Scotland </a:t>
            </a:r>
            <a:r>
              <a:rPr lang="en-GB" sz="1200" dirty="0"/>
              <a:t>etc. who have received care in NHS in England and have an English or Welsh NHS number can set an opt-out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indent="0">
              <a:buNone/>
            </a:pPr>
            <a:r>
              <a:rPr lang="en-GB" sz="1200" b="1" dirty="0"/>
              <a:t>Proxies</a:t>
            </a:r>
            <a:r>
              <a:rPr lang="en-GB" sz="1200" dirty="0"/>
              <a:t> include those with parental responsibility, a lasting power of attorney (both health and welfare and property and financial affairs) or a court appointed deputy.</a:t>
            </a:r>
          </a:p>
          <a:p>
            <a:pPr marL="0" indent="0">
              <a:buNone/>
            </a:pPr>
            <a:endParaRPr lang="en-GB" sz="1200" dirty="0"/>
          </a:p>
          <a:p>
            <a:pPr marL="0" indent="0">
              <a:buNone/>
            </a:pPr>
            <a:r>
              <a:rPr lang="en-GB" sz="1200" b="1" dirty="0"/>
              <a:t>Age 13 </a:t>
            </a:r>
            <a:r>
              <a:rPr lang="en-GB" sz="1200" dirty="0"/>
              <a:t>aligns with the Data Protection Act 2018 which sets 13 as the minimum age at which young people can give their consent to participate in digital services. </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dirty="0"/>
          </a:p>
        </p:txBody>
      </p:sp>
    </p:spTree>
    <p:extLst>
      <p:ext uri="{BB962C8B-B14F-4D97-AF65-F5344CB8AC3E}">
        <p14:creationId xmlns:p14="http://schemas.microsoft.com/office/powerpoint/2010/main" val="68169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Starter packs of patient materials were delivered during June and July 2018, to:</a:t>
            </a:r>
          </a:p>
          <a:p>
            <a:r>
              <a:rPr lang="en-GB" sz="1200" dirty="0"/>
              <a:t>GP practices, Trusts, Ministry of Defence, local Healthwatch, Pharmacies and dental practices.</a:t>
            </a:r>
          </a:p>
          <a:p>
            <a:pPr marL="0" indent="0">
              <a:buNone/>
            </a:pPr>
            <a:endParaRPr lang="en-GB" sz="1200" dirty="0"/>
          </a:p>
          <a:p>
            <a:pPr marL="0" indent="0">
              <a:buNone/>
            </a:pPr>
            <a:r>
              <a:rPr lang="en-GB" sz="1200" dirty="0"/>
              <a:t>Printed patient materials (posters and handouts) can also be ordered free of charge through DHSC </a:t>
            </a:r>
            <a:r>
              <a:rPr lang="en-GB" sz="1200" dirty="0" err="1"/>
              <a:t>orderline</a:t>
            </a:r>
            <a:endParaRPr lang="en-GB" sz="1200" dirty="0"/>
          </a:p>
          <a:p>
            <a:pPr marL="0" indent="0">
              <a:buNone/>
            </a:pPr>
            <a:r>
              <a:rPr lang="en-GB" sz="1200" dirty="0"/>
              <a:t>Range of accessible and language versions available on our pages and through the DHSC </a:t>
            </a:r>
            <a:r>
              <a:rPr lang="en-GB" sz="1200" dirty="0" err="1"/>
              <a:t>orderline</a:t>
            </a:r>
            <a:endParaRPr lang="en-GB" sz="1200" dirty="0"/>
          </a:p>
          <a:p>
            <a:pPr marL="0" indent="0">
              <a:buNone/>
            </a:pPr>
            <a:endParaRPr lang="en-GB" sz="1200" dirty="0"/>
          </a:p>
          <a:p>
            <a:r>
              <a:rPr lang="en-GB" dirty="0"/>
              <a:t>Remove references to care.data or type 2 opt-outs. Type 2 opt-outs are </a:t>
            </a:r>
            <a:r>
              <a:rPr lang="en-GB" u="sng" dirty="0"/>
              <a:t>no longer valid</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sng" dirty="0"/>
              <a:t>Recommended text </a:t>
            </a:r>
            <a:r>
              <a:rPr lang="en-GB" dirty="0"/>
              <a:t>includes an option to state whether or not your organisation complies with the national data opt-out policy</a:t>
            </a:r>
          </a:p>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6</a:t>
            </a:fld>
            <a:endParaRPr lang="en-GB" dirty="0"/>
          </a:p>
        </p:txBody>
      </p:sp>
    </p:spTree>
    <p:extLst>
      <p:ext uri="{BB962C8B-B14F-4D97-AF65-F5344CB8AC3E}">
        <p14:creationId xmlns:p14="http://schemas.microsoft.com/office/powerpoint/2010/main" val="427443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workforce should be familiar with the patient materials – this should be sufficient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simple short factsheets for staff who just need/want to know a little more</a:t>
            </a:r>
          </a:p>
          <a:p>
            <a:endParaRPr lang="en-GB" dirty="0"/>
          </a:p>
          <a:p>
            <a:r>
              <a:rPr lang="en-GB" dirty="0"/>
              <a:t>Much more detailed information available in the Operational Policy Guide for those with specialist roles – eg IG, those who deal with data uses/disclosures</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7</a:t>
            </a:fld>
            <a:endParaRPr lang="en-GB" dirty="0"/>
          </a:p>
        </p:txBody>
      </p:sp>
    </p:spTree>
    <p:extLst>
      <p:ext uri="{BB962C8B-B14F-4D97-AF65-F5344CB8AC3E}">
        <p14:creationId xmlns:p14="http://schemas.microsoft.com/office/powerpoint/2010/main" val="236527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by patients themselves… not GP practice</a:t>
            </a:r>
          </a:p>
          <a:p>
            <a:endParaRPr lang="en-GB" dirty="0"/>
          </a:p>
          <a:p>
            <a:r>
              <a:rPr lang="en-GB" dirty="0"/>
              <a:t>Stored once – spine repository (not PDS)</a:t>
            </a:r>
          </a:p>
          <a:p>
            <a:endParaRPr lang="en-GB" dirty="0"/>
          </a:p>
          <a:p>
            <a:r>
              <a:rPr lang="en-GB" dirty="0"/>
              <a:t>NHS Digital have been compliant with the national data opt-out policy since 25 May 2018 (previously NHS Digital had been applying Type 2 opt-outs since 29 April 2016).</a:t>
            </a:r>
          </a:p>
          <a:p>
            <a:endParaRPr lang="en-GB" dirty="0"/>
          </a:p>
          <a:p>
            <a:r>
              <a:rPr lang="en-GB" b="0" dirty="0"/>
              <a:t>We have also delivered functionality to Public Health England as they were the next organisation to comply with the policy and are applying opt-outs.</a:t>
            </a:r>
          </a:p>
          <a:p>
            <a:endParaRPr lang="en-GB" dirty="0"/>
          </a:p>
          <a:p>
            <a:r>
              <a:rPr lang="en-GB" dirty="0"/>
              <a:t>NHSD have created a technical solution for health and care organisations to apply opt-outs to their data uses and disclosures </a:t>
            </a:r>
            <a:r>
              <a:rPr lang="en-GB" b="1" dirty="0"/>
              <a:t>– will come back to this later</a:t>
            </a:r>
            <a:r>
              <a:rPr lang="en-GB" dirty="0"/>
              <a:t>…</a:t>
            </a:r>
          </a:p>
        </p:txBody>
      </p:sp>
      <p:sp>
        <p:nvSpPr>
          <p:cNvPr id="4" name="Slide Number Placeholder 3"/>
          <p:cNvSpPr>
            <a:spLocks noGrp="1"/>
          </p:cNvSpPr>
          <p:nvPr>
            <p:ph type="sldNum" sz="quarter" idx="10"/>
          </p:nvPr>
        </p:nvSpPr>
        <p:spPr/>
        <p:txBody>
          <a:bodyPr/>
          <a:lstStyle/>
          <a:p>
            <a:fld id="{573BD2BE-0D39-469E-8B13-E83FE0E0A27D}" type="slidenum">
              <a:rPr lang="en-GB" smtClean="0"/>
              <a:t>8</a:t>
            </a:fld>
            <a:endParaRPr lang="en-GB" dirty="0"/>
          </a:p>
        </p:txBody>
      </p:sp>
    </p:spTree>
    <p:extLst>
      <p:ext uri="{BB962C8B-B14F-4D97-AF65-F5344CB8AC3E}">
        <p14:creationId xmlns:p14="http://schemas.microsoft.com/office/powerpoint/2010/main" val="18009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come back to </a:t>
            </a:r>
            <a:r>
              <a:rPr lang="en-GB" dirty="0" err="1"/>
              <a:t>c&amp;d</a:t>
            </a:r>
            <a:r>
              <a:rPr lang="en-GB" dirty="0"/>
              <a:t> …</a:t>
            </a:r>
          </a:p>
        </p:txBody>
      </p:sp>
      <p:sp>
        <p:nvSpPr>
          <p:cNvPr id="4" name="Slide Number Placeholder 3"/>
          <p:cNvSpPr>
            <a:spLocks noGrp="1"/>
          </p:cNvSpPr>
          <p:nvPr>
            <p:ph type="sldNum" sz="quarter" idx="10"/>
          </p:nvPr>
        </p:nvSpPr>
        <p:spPr/>
        <p:txBody>
          <a:bodyPr/>
          <a:lstStyle/>
          <a:p>
            <a:fld id="{573BD2BE-0D39-469E-8B13-E83FE0E0A27D}" type="slidenum">
              <a:rPr lang="en-GB" smtClean="0"/>
              <a:t>9</a:t>
            </a:fld>
            <a:endParaRPr lang="en-GB" dirty="0"/>
          </a:p>
        </p:txBody>
      </p:sp>
    </p:spTree>
    <p:extLst>
      <p:ext uri="{BB962C8B-B14F-4D97-AF65-F5344CB8AC3E}">
        <p14:creationId xmlns:p14="http://schemas.microsoft.com/office/powerpoint/2010/main" val="3616906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2.jpeg"/><Relationship Id="rId1" Type="http://schemas.openxmlformats.org/officeDocument/2006/relationships/slideMaster" Target="../slideMasters/slideMaster8.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0" y="4356000"/>
            <a:ext cx="9144000" cy="7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bg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rgbClr val="FFB81C"/>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13267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6123"/>
            <a:ext cx="9144000" cy="255616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7" name="Picture 6"/>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Tree>
    <p:extLst>
      <p:ext uri="{BB962C8B-B14F-4D97-AF65-F5344CB8AC3E}">
        <p14:creationId xmlns:p14="http://schemas.microsoft.com/office/powerpoint/2010/main" val="310917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
        <p:nvSpPr>
          <p:cNvPr id="12" name="Rectangle 11"/>
          <p:cNvSpPr/>
          <p:nvPr userDrawn="1"/>
        </p:nvSpPr>
        <p:spPr>
          <a:xfrm>
            <a:off x="6804248" y="4869461"/>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5BB9"/>
                </a:solidFill>
              </a:rPr>
              <a:t>OFFICIAL SENSITIVE</a:t>
            </a:r>
          </a:p>
        </p:txBody>
      </p:sp>
    </p:spTree>
    <p:extLst>
      <p:ext uri="{BB962C8B-B14F-4D97-AF65-F5344CB8AC3E}">
        <p14:creationId xmlns:p14="http://schemas.microsoft.com/office/powerpoint/2010/main" val="323567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
        <p:nvSpPr>
          <p:cNvPr id="7" name="Rectangle 6"/>
          <p:cNvSpPr/>
          <p:nvPr userDrawn="1"/>
        </p:nvSpPr>
        <p:spPr>
          <a:xfrm>
            <a:off x="35496" y="4876006"/>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5BB9"/>
                </a:solidFill>
              </a:rPr>
              <a:t>OFFICIAL SENSITIVE</a:t>
            </a:r>
          </a:p>
        </p:txBody>
      </p:sp>
    </p:spTree>
    <p:extLst>
      <p:ext uri="{BB962C8B-B14F-4D97-AF65-F5344CB8AC3E}">
        <p14:creationId xmlns:p14="http://schemas.microsoft.com/office/powerpoint/2010/main" val="148568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1110630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280231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Rectangle 4"/>
          <p:cNvSpPr/>
          <p:nvPr userDrawn="1"/>
        </p:nvSpPr>
        <p:spPr>
          <a:xfrm>
            <a:off x="0" y="4356000"/>
            <a:ext cx="91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dirty="0"/>
              <a:t>Presented by… in 15pt Arial Bold</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
        <p:nvSpPr>
          <p:cNvPr id="13" name="Rectangle 12"/>
          <p:cNvSpPr/>
          <p:nvPr userDrawn="1"/>
        </p:nvSpPr>
        <p:spPr>
          <a:xfrm>
            <a:off x="35496" y="4876006"/>
            <a:ext cx="1728192" cy="251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5881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325042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15855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sp>
        <p:nvSpPr>
          <p:cNvPr id="10" name="Rectangle 9"/>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
        <p:nvSpPr>
          <p:cNvPr id="9" name="Rectangle 8"/>
          <p:cNvSpPr/>
          <p:nvPr userDrawn="1"/>
        </p:nvSpPr>
        <p:spPr>
          <a:xfrm>
            <a:off x="35496" y="4984062"/>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256205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Rectangle 4"/>
          <p:cNvSpPr/>
          <p:nvPr userDrawn="1"/>
        </p:nvSpPr>
        <p:spPr>
          <a:xfrm>
            <a:off x="0" y="4356000"/>
            <a:ext cx="91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dirty="0"/>
              <a:t>Presented by… in 15pt Arial Bold</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
        <p:nvSpPr>
          <p:cNvPr id="13" name="Rectangle 12"/>
          <p:cNvSpPr/>
          <p:nvPr userDrawn="1"/>
        </p:nvSpPr>
        <p:spPr>
          <a:xfrm>
            <a:off x="35496" y="4876006"/>
            <a:ext cx="1728192" cy="251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26709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bg1"/>
                </a:solidFill>
              </a:defRPr>
            </a:lvl1pPr>
            <a:lvl2pPr>
              <a:defRPr sz="2100">
                <a:solidFill>
                  <a:schemeClr val="bg1"/>
                </a:solidFill>
              </a:defRPr>
            </a:lvl2pPr>
            <a:lvl3pPr marL="1143000" indent="-228600">
              <a:buFont typeface="Wingdings" panose="05000000000000000000" pitchFamily="2" charset="2"/>
              <a:buChar char="§"/>
              <a:defRPr sz="1800">
                <a:solidFill>
                  <a:schemeClr val="bg1"/>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280AA684-6FB9-400F-B313-F111F0F48737}" type="slidenum">
              <a:rPr lang="en-GB" smtClean="0"/>
              <a:pPr/>
              <a:t>‹#›</a:t>
            </a:fld>
            <a:endParaRPr lang="en-GB" dirty="0"/>
          </a:p>
        </p:txBody>
      </p:sp>
    </p:spTree>
    <p:extLst>
      <p:ext uri="{BB962C8B-B14F-4D97-AF65-F5344CB8AC3E}">
        <p14:creationId xmlns:p14="http://schemas.microsoft.com/office/powerpoint/2010/main" val="1918140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3305894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652646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sp>
        <p:nvSpPr>
          <p:cNvPr id="10" name="Rectangle 9"/>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
        <p:nvSpPr>
          <p:cNvPr id="9" name="Rectangle 8"/>
          <p:cNvSpPr/>
          <p:nvPr userDrawn="1"/>
        </p:nvSpPr>
        <p:spPr>
          <a:xfrm>
            <a:off x="35496" y="4984062"/>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57087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Rectangle 4"/>
          <p:cNvSpPr/>
          <p:nvPr userDrawn="1"/>
        </p:nvSpPr>
        <p:spPr>
          <a:xfrm>
            <a:off x="0" y="4356000"/>
            <a:ext cx="91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dirty="0"/>
              <a:t>Presented by… in 15pt Arial Bold</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
        <p:nvSpPr>
          <p:cNvPr id="13" name="Rectangle 12"/>
          <p:cNvSpPr/>
          <p:nvPr userDrawn="1"/>
        </p:nvSpPr>
        <p:spPr>
          <a:xfrm>
            <a:off x="35496" y="4876006"/>
            <a:ext cx="1728192" cy="251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566346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1575566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949733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sp>
        <p:nvSpPr>
          <p:cNvPr id="10" name="Rectangle 9"/>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
        <p:nvSpPr>
          <p:cNvPr id="9" name="Rectangle 8"/>
          <p:cNvSpPr/>
          <p:nvPr userDrawn="1"/>
        </p:nvSpPr>
        <p:spPr>
          <a:xfrm>
            <a:off x="35496" y="4984062"/>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976341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940021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1497898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282380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3080355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1386910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66400"/>
            <a:ext cx="9144000" cy="129614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2872485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solidFill>
                <a:srgbClr val="0F0F0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0F0F0F">
                  <a:tint val="75000"/>
                </a:srgbClr>
              </a:solidFill>
            </a:endParaRPr>
          </a:p>
        </p:txBody>
      </p:sp>
      <p:sp>
        <p:nvSpPr>
          <p:cNvPr id="5" name="Slide Number Placeholder 4"/>
          <p:cNvSpPr>
            <a:spLocks noGrp="1"/>
          </p:cNvSpPr>
          <p:nvPr>
            <p:ph type="sldNum" sz="quarter" idx="12"/>
          </p:nvPr>
        </p:nvSpPr>
        <p:spPr/>
        <p:txBody>
          <a:body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931378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4174619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07504" y="4731990"/>
            <a:ext cx="7750224" cy="273844"/>
          </a:xfrm>
        </p:spPr>
        <p:txBody>
          <a:bodyPr/>
          <a:lstStyle>
            <a:lvl1pPr>
              <a:defRPr sz="1000">
                <a:solidFill>
                  <a:schemeClr val="accent6"/>
                </a:solidFill>
              </a:defRPr>
            </a:lvl1pPr>
          </a:lstStyle>
          <a:p>
            <a:pPr algn="l">
              <a:tabLst>
                <a:tab pos="7354888" algn="l"/>
              </a:tabLst>
            </a:pPr>
            <a:r>
              <a:rPr lang="en-GB" b="1" dirty="0">
                <a:solidFill>
                  <a:srgbClr val="424D58"/>
                </a:solidFill>
              </a:rPr>
              <a:t>RESTRICTED: POLICY</a:t>
            </a:r>
            <a:r>
              <a:rPr lang="en-GB" dirty="0">
                <a:solidFill>
                  <a:srgbClr val="424D58"/>
                </a:solidFill>
              </a:rPr>
              <a:t>	</a:t>
            </a:r>
            <a:fld id="{4F2E129E-16B7-480B-972E-C025DBFD1D53}" type="slidenum">
              <a:rPr lang="en-GB" smtClean="0">
                <a:solidFill>
                  <a:srgbClr val="424D58"/>
                </a:solidFill>
              </a:rPr>
              <a:pPr algn="l">
                <a:tabLst>
                  <a:tab pos="7354888" algn="l"/>
                </a:tabLst>
              </a:pPr>
              <a:t>‹#›</a:t>
            </a:fld>
            <a:endParaRPr lang="en-GB" dirty="0">
              <a:solidFill>
                <a:srgbClr val="424D58"/>
              </a:solidFill>
            </a:endParaRPr>
          </a:p>
        </p:txBody>
      </p:sp>
    </p:spTree>
    <p:extLst>
      <p:ext uri="{BB962C8B-B14F-4D97-AF65-F5344CB8AC3E}">
        <p14:creationId xmlns:p14="http://schemas.microsoft.com/office/powerpoint/2010/main" val="2936606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solidFill>
                <a:srgbClr val="0F0F0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0F0F0F">
                  <a:tint val="75000"/>
                </a:srgbClr>
              </a:solidFill>
            </a:endParaRPr>
          </a:p>
        </p:txBody>
      </p:sp>
      <p:sp>
        <p:nvSpPr>
          <p:cNvPr id="5" name="Slide Number Placeholder 4"/>
          <p:cNvSpPr>
            <a:spLocks noGrp="1"/>
          </p:cNvSpPr>
          <p:nvPr>
            <p:ph type="sldNum" sz="quarter" idx="12"/>
          </p:nvPr>
        </p:nvSpPr>
        <p:spPr/>
        <p:txBody>
          <a:body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104083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4031266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97778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0"/>
            <a:ext cx="9144000" cy="43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0" y="4356000"/>
            <a:ext cx="9144000" cy="7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4" cy="947764"/>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u="none" strike="noStrike" kern="1200" dirty="0">
                <a:solidFill>
                  <a:schemeClr val="bg1"/>
                </a:solidFill>
                <a:effectLst/>
                <a:latin typeface="+mn-lt"/>
                <a:ea typeface="+mn-ea"/>
                <a:cs typeface="+mn-cs"/>
              </a:rPr>
              <a:t>www.digital.nhs.uk</a:t>
            </a:r>
            <a:endParaRPr lang="en-GB" sz="2400" kern="1200" dirty="0">
              <a:solidFill>
                <a:schemeClr val="bg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@nhsdigital</a:t>
            </a:r>
          </a:p>
          <a:p>
            <a:pPr>
              <a:lnSpc>
                <a:spcPts val="3600"/>
              </a:lnSpc>
            </a:pPr>
            <a:r>
              <a:rPr lang="en-GB" sz="2400" b="1" kern="1200" dirty="0">
                <a:solidFill>
                  <a:srgbClr val="FFB81C"/>
                </a:solidFill>
                <a:effectLst/>
                <a:latin typeface="+mn-lt"/>
                <a:ea typeface="+mn-ea"/>
                <a:cs typeface="+mn-cs"/>
              </a:rPr>
              <a:t>enquiries@nhsdigital.nhs.uk</a:t>
            </a:r>
          </a:p>
          <a:p>
            <a:pPr>
              <a:lnSpc>
                <a:spcPts val="3600"/>
              </a:lnSpc>
            </a:pPr>
            <a:r>
              <a:rPr lang="en-GB" sz="2400" b="1" kern="1200" dirty="0">
                <a:solidFill>
                  <a:srgbClr val="FFB81C"/>
                </a:solidFill>
                <a:effectLst/>
                <a:latin typeface="+mn-lt"/>
                <a:ea typeface="+mn-ea"/>
                <a:cs typeface="+mn-cs"/>
              </a:rPr>
              <a:t>0300 303</a:t>
            </a:r>
            <a:r>
              <a:rPr lang="en-GB" sz="2400" b="1" kern="1200" baseline="0" dirty="0">
                <a:solidFill>
                  <a:srgbClr val="FFB81C"/>
                </a:solidFill>
                <a:effectLst/>
                <a:latin typeface="+mn-lt"/>
                <a:ea typeface="+mn-ea"/>
                <a:cs typeface="+mn-cs"/>
              </a:rPr>
              <a:t> 5678</a:t>
            </a:r>
            <a:endParaRPr lang="en-GB" sz="2400" kern="1200" dirty="0">
              <a:solidFill>
                <a:srgbClr val="FFB81C"/>
              </a:solidFill>
              <a:effectLst/>
              <a:latin typeface="+mn-lt"/>
              <a:ea typeface="+mn-ea"/>
              <a:cs typeface="+mn-cs"/>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284944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353606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415499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284438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85136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7" r:id="rId3"/>
    <p:sldLayoutId id="2147483681" r:id="rId4"/>
    <p:sldLayoutId id="2147483698" r:id="rId5"/>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1111294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9" r:id="rId5"/>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3767744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3703022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70952741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6352649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44476246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7" r:id="rId5"/>
    <p:sldLayoutId id="2147483728" r:id="rId6"/>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33197982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oogle.co.uk/url?sa=i&amp;rct=j&amp;q=&amp;esrc=s&amp;source=images&amp;cd=&amp;cad=rja&amp;uact=8&amp;ved=0ahUKEwijobm2qOnWAhUpAcAKHcoHAtoQjRwIBw&amp;url=https://www.online-digitalx.de/en/services/mobile-advertising/&amp;psig=AOvVaw06vvhxnMFU-cMm580SA9-g&amp;ust=1507836929234395" TargetMode="Externa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hyperlink" Target="https://www.google.co.uk/url?sa=i&amp;rct=j&amp;q=&amp;esrc=s&amp;source=images&amp;cd=&amp;cad=rja&amp;uact=8&amp;ved=0ahUKEwiKlNv2rOnWAhVMFMAKHSXmDAAQjRwIBw&amp;url=https://pixabay.com/en/call-center-icon-call-center-2006867/&amp;psig=AOvVaw3TVjZSHGaQpuh-_NvOFg7_&amp;ust=1507838130878824" TargetMode="External"/><Relationship Id="rId5" Type="http://schemas.microsoft.com/office/2007/relationships/hdphoto" Target="../media/hdphoto1.wdp"/><Relationship Id="rId4" Type="http://schemas.openxmlformats.org/officeDocument/2006/relationships/image" Target="../media/image18.jpe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uk/imgres?imgurl=https://www.iconexperience.com/_img/g_collection_png/standard/512x512/hospital.png&amp;imgrefurl=https://www.iconexperience.com/g_collection/icons/?icon%3Dhospital&amp;docid=vH5tVIeR36eIHM&amp;tbnid=1A0OzKIKXzom8M:&amp;w=512&amp;h=512&amp;bih=673&amp;biw=1366&amp;ved=0ahUKEwjz6enLq5PMAhWGOhQKHaZ8BfMQxiAIBCgC&amp;iact=c&amp;ictx=1" TargetMode="External"/><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27.jpeg"/><Relationship Id="rId5" Type="http://schemas.openxmlformats.org/officeDocument/2006/relationships/hyperlink" Target="http://www.google.co.uk/url?sa=i&amp;rct=j&amp;q=&amp;esrc=s&amp;source=images&amp;cd=&amp;cad=rja&amp;uact=8&amp;ved=0ahUKEwi63u-m14fNAhXqLMAKHTK6CI8QjRwIBw&amp;url=http://www.iconarchive.com/tag/database&amp;psig=AFQjCNEB85a1-Elu9H_D9AcAa4ZM1M2RJw&amp;ust=1464899839564882"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hyperlink" Target="http://www.dailyclipart.net/clipart/category/book-clip-ar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hyperlink" Target="http://commons.wikimedia.org/wiki/File:Police_man_ganson.sv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www.nhs.uk/your-nhs-data-matters" TargetMode="External"/><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hyperlink" Target="https://digital.nhs.uk/national-data-opt-ou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hyperlink" Target="http://www.nhs.uk/your-nhs-data-matters" TargetMode="External"/><Relationship Id="rId5" Type="http://schemas.openxmlformats.org/officeDocument/2006/relationships/hyperlink" Target="mailto:dawnfriend@nhs.net" TargetMode="External"/><Relationship Id="rId4" Type="http://schemas.openxmlformats.org/officeDocument/2006/relationships/hyperlink" Target="mailto:newoptoutenquiries@nh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www.nhs.uk/your-nhs-data-matters"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hyperlink" Target="https://digital.nhs.uk/services/national-data-opt-out-programme/guidance-for-health-and-care-staf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oogle.co.uk/url?sa=i&amp;rct=j&amp;q=&amp;esrc=s&amp;source=images&amp;cd=&amp;cad=rja&amp;uact=8&amp;ved=0ahUKEwijobm2qOnWAhUpAcAKHcoHAtoQjRwIBw&amp;url=https://www.online-digitalx.de/en/services/mobile-advertising/&amp;psig=AOvVaw06vvhxnMFU-cMm580SA9-g&amp;ust=1507836929234395"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hyperlink" Target="https://www.google.co.uk/url?sa=i&amp;rct=j&amp;q=&amp;esrc=s&amp;source=images&amp;cd=&amp;cad=rja&amp;uact=8&amp;ved=0ahUKEwiKlNv2rOnWAhVMFMAKHSXmDAAQjRwIBw&amp;url=https://pixabay.com/en/call-center-icon-call-center-2006867/&amp;psig=AOvVaw3TVjZSHGaQpuh-_NvOFg7_&amp;ust=1507838130878824" TargetMode="External"/><Relationship Id="rId5" Type="http://schemas.microsoft.com/office/2007/relationships/hdphoto" Target="../media/hdphoto1.wdp"/><Relationship Id="rId4" Type="http://schemas.openxmlformats.org/officeDocument/2006/relationships/image" Target="../media/image18.jpe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720000" y="483518"/>
            <a:ext cx="6660312" cy="483558"/>
          </a:xfrm>
        </p:spPr>
        <p:txBody>
          <a:bodyPr>
            <a:normAutofit/>
          </a:bodyPr>
          <a:lstStyle/>
          <a:p>
            <a:r>
              <a:rPr lang="en-GB" dirty="0"/>
              <a:t>National data opt-out update</a:t>
            </a:r>
          </a:p>
        </p:txBody>
      </p:sp>
      <p:sp>
        <p:nvSpPr>
          <p:cNvPr id="9" name="Text Placeholder 8"/>
          <p:cNvSpPr>
            <a:spLocks noGrp="1"/>
          </p:cNvSpPr>
          <p:nvPr>
            <p:ph type="body" sz="quarter" idx="13"/>
          </p:nvPr>
        </p:nvSpPr>
        <p:spPr>
          <a:xfrm>
            <a:off x="720000" y="1059582"/>
            <a:ext cx="7380392" cy="720080"/>
          </a:xfrm>
        </p:spPr>
        <p:txBody>
          <a:bodyPr>
            <a:normAutofit/>
          </a:bodyPr>
          <a:lstStyle/>
          <a:p>
            <a:r>
              <a:rPr lang="en-GB" dirty="0"/>
              <a:t>East of England IG Forum - April 2019 </a:t>
            </a:r>
          </a:p>
          <a:p>
            <a:r>
              <a:rPr lang="en-GB" dirty="0"/>
              <a:t>Dawn Friend, Local Implementation Manager</a:t>
            </a:r>
          </a:p>
        </p:txBody>
      </p:sp>
    </p:spTree>
    <p:extLst>
      <p:ext uri="{BB962C8B-B14F-4D97-AF65-F5344CB8AC3E}">
        <p14:creationId xmlns:p14="http://schemas.microsoft.com/office/powerpoint/2010/main" val="295584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3091-5A7A-47CC-B39A-BD567699FEFA}"/>
              </a:ext>
            </a:extLst>
          </p:cNvPr>
          <p:cNvSpPr>
            <a:spLocks noGrp="1"/>
          </p:cNvSpPr>
          <p:nvPr>
            <p:ph type="title"/>
          </p:nvPr>
        </p:nvSpPr>
        <p:spPr/>
        <p:txBody>
          <a:bodyPr>
            <a:normAutofit/>
          </a:bodyPr>
          <a:lstStyle/>
          <a:p>
            <a:pPr lvl="0" algn="l"/>
            <a:r>
              <a:rPr lang="en-GB" dirty="0"/>
              <a:t>Summary of operational policy guidance</a:t>
            </a:r>
          </a:p>
        </p:txBody>
      </p:sp>
      <p:sp>
        <p:nvSpPr>
          <p:cNvPr id="3" name="Content Placeholder 2">
            <a:extLst>
              <a:ext uri="{FF2B5EF4-FFF2-40B4-BE49-F238E27FC236}">
                <a16:creationId xmlns:a16="http://schemas.microsoft.com/office/drawing/2014/main" id="{EE547EC4-6E11-4EC1-8624-1B536C0B3676}"/>
              </a:ext>
            </a:extLst>
          </p:cNvPr>
          <p:cNvSpPr>
            <a:spLocks noGrp="1"/>
          </p:cNvSpPr>
          <p:nvPr>
            <p:ph idx="1"/>
          </p:nvPr>
        </p:nvSpPr>
        <p:spPr>
          <a:xfrm>
            <a:off x="467544" y="1059581"/>
            <a:ext cx="8136904" cy="3686597"/>
          </a:xfrm>
        </p:spPr>
        <p:txBody>
          <a:bodyPr>
            <a:normAutofit/>
          </a:bodyPr>
          <a:lstStyle/>
          <a:p>
            <a:pPr>
              <a:lnSpc>
                <a:spcPct val="120000"/>
              </a:lnSpc>
              <a:spcBef>
                <a:spcPts val="0"/>
              </a:spcBef>
            </a:pPr>
            <a:r>
              <a:rPr lang="en-GB" sz="2100" dirty="0"/>
              <a:t>Type of data – Confidential Patient Information</a:t>
            </a:r>
          </a:p>
          <a:p>
            <a:pPr>
              <a:lnSpc>
                <a:spcPct val="120000"/>
              </a:lnSpc>
              <a:spcBef>
                <a:spcPts val="0"/>
              </a:spcBef>
            </a:pPr>
            <a:r>
              <a:rPr lang="en-GB" sz="2100" dirty="0"/>
              <a:t>Covers health and adult social care in England only </a:t>
            </a:r>
          </a:p>
          <a:p>
            <a:pPr>
              <a:lnSpc>
                <a:spcPct val="120000"/>
              </a:lnSpc>
              <a:spcBef>
                <a:spcPts val="0"/>
              </a:spcBef>
            </a:pPr>
            <a:r>
              <a:rPr lang="en-GB" sz="2100" dirty="0"/>
              <a:t>Applies to publicly funded or co-ordinated care</a:t>
            </a:r>
          </a:p>
          <a:p>
            <a:pPr>
              <a:lnSpc>
                <a:spcPct val="120000"/>
              </a:lnSpc>
              <a:spcBef>
                <a:spcPts val="0"/>
              </a:spcBef>
            </a:pPr>
            <a:r>
              <a:rPr lang="en-GB" sz="2100" dirty="0"/>
              <a:t>Purpose and legal basis underpins application of opt-out:</a:t>
            </a:r>
          </a:p>
          <a:p>
            <a:pPr lvl="1">
              <a:lnSpc>
                <a:spcPct val="120000"/>
              </a:lnSpc>
              <a:spcBef>
                <a:spcPts val="0"/>
              </a:spcBef>
            </a:pPr>
            <a:r>
              <a:rPr lang="en-GB" sz="2000" dirty="0"/>
              <a:t>Purposes beyond individual care</a:t>
            </a:r>
          </a:p>
          <a:p>
            <a:pPr lvl="1">
              <a:lnSpc>
                <a:spcPct val="120000"/>
              </a:lnSpc>
              <a:spcBef>
                <a:spcPts val="0"/>
              </a:spcBef>
            </a:pPr>
            <a:r>
              <a:rPr lang="en-GB" sz="2000" dirty="0"/>
              <a:t>How the Common Law Duty of Confidentiality is met</a:t>
            </a:r>
          </a:p>
          <a:p>
            <a:pPr lvl="1">
              <a:lnSpc>
                <a:spcPct val="120000"/>
              </a:lnSpc>
              <a:spcBef>
                <a:spcPts val="0"/>
              </a:spcBef>
            </a:pPr>
            <a:r>
              <a:rPr lang="en-GB" sz="2000" dirty="0"/>
              <a:t>Applies when S251 (reg 2 or 5) is relied upon</a:t>
            </a:r>
          </a:p>
          <a:p>
            <a:pPr marL="0" indent="0">
              <a:lnSpc>
                <a:spcPct val="120000"/>
              </a:lnSpc>
              <a:spcBef>
                <a:spcPts val="0"/>
              </a:spcBef>
              <a:buNone/>
            </a:pPr>
            <a:endParaRPr lang="en-GB" sz="1000" dirty="0"/>
          </a:p>
          <a:p>
            <a:pPr marL="0" indent="0">
              <a:lnSpc>
                <a:spcPct val="120000"/>
              </a:lnSpc>
              <a:spcBef>
                <a:spcPts val="0"/>
              </a:spcBef>
              <a:buNone/>
            </a:pPr>
            <a:r>
              <a:rPr lang="en-GB" sz="2100" dirty="0"/>
              <a:t>Full operational policy guidance at</a:t>
            </a:r>
          </a:p>
          <a:p>
            <a:pPr marL="0" indent="0">
              <a:lnSpc>
                <a:spcPct val="120000"/>
              </a:lnSpc>
              <a:spcBef>
                <a:spcPts val="0"/>
              </a:spcBef>
              <a:buNone/>
            </a:pPr>
            <a:r>
              <a:rPr lang="en-US" altLang="en-US" sz="2100" dirty="0">
                <a:hlinkClick r:id="rId3"/>
              </a:rPr>
              <a:t>https://digital.nhs.uk/national-data-opt-out</a:t>
            </a:r>
            <a:r>
              <a:rPr lang="en-US" altLang="en-US" sz="2100" dirty="0"/>
              <a:t> </a:t>
            </a:r>
            <a:endParaRPr lang="en-GB" sz="2100" dirty="0"/>
          </a:p>
          <a:p>
            <a:pPr>
              <a:lnSpc>
                <a:spcPct val="120000"/>
              </a:lnSpc>
              <a:spcBef>
                <a:spcPts val="0"/>
              </a:spcBef>
            </a:pPr>
            <a:endParaRPr lang="en-GB" sz="2100" dirty="0"/>
          </a:p>
          <a:p>
            <a:pPr marL="0" indent="0">
              <a:lnSpc>
                <a:spcPct val="120000"/>
              </a:lnSpc>
              <a:spcBef>
                <a:spcPts val="0"/>
              </a:spcBef>
              <a:buNone/>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600" dirty="0"/>
          </a:p>
        </p:txBody>
      </p:sp>
      <p:sp>
        <p:nvSpPr>
          <p:cNvPr id="5" name="Slide Number Placeholder 3">
            <a:extLst>
              <a:ext uri="{FF2B5EF4-FFF2-40B4-BE49-F238E27FC236}">
                <a16:creationId xmlns:a16="http://schemas.microsoft.com/office/drawing/2014/main" id="{123D29C3-B24E-45C5-B681-3FFF11245EB9}"/>
              </a:ext>
            </a:extLst>
          </p:cNvPr>
          <p:cNvSpPr txBox="1">
            <a:spLocks/>
          </p:cNvSpPr>
          <p:nvPr/>
        </p:nvSpPr>
        <p:spPr>
          <a:xfrm>
            <a:off x="8028384" y="4746178"/>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a:pPr/>
              <a:t>10</a:t>
            </a:fld>
            <a:endParaRPr lang="en-GB" dirty="0"/>
          </a:p>
        </p:txBody>
      </p:sp>
      <p:sp>
        <p:nvSpPr>
          <p:cNvPr id="7" name="Slide Number Placeholder 3">
            <a:extLst>
              <a:ext uri="{FF2B5EF4-FFF2-40B4-BE49-F238E27FC236}">
                <a16:creationId xmlns:a16="http://schemas.microsoft.com/office/drawing/2014/main" id="{C8A4440A-7B7D-4F13-AA01-C720E444879C}"/>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23268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43B8CA-02FC-4F73-BAA9-D2CA11B02B5A}"/>
              </a:ext>
            </a:extLst>
          </p:cNvPr>
          <p:cNvPicPr>
            <a:picLocks noChangeAspect="1"/>
          </p:cNvPicPr>
          <p:nvPr/>
        </p:nvPicPr>
        <p:blipFill>
          <a:blip r:embed="rId3"/>
          <a:stretch>
            <a:fillRect/>
          </a:stretch>
        </p:blipFill>
        <p:spPr>
          <a:xfrm>
            <a:off x="4690517" y="997356"/>
            <a:ext cx="1804572" cy="4011516"/>
          </a:xfrm>
          <a:prstGeom prst="rect">
            <a:avLst/>
          </a:prstGeom>
        </p:spPr>
      </p:pic>
      <p:sp>
        <p:nvSpPr>
          <p:cNvPr id="2" name="Title 1">
            <a:extLst>
              <a:ext uri="{FF2B5EF4-FFF2-40B4-BE49-F238E27FC236}">
                <a16:creationId xmlns:a16="http://schemas.microsoft.com/office/drawing/2014/main" id="{B706FDAD-C426-42BF-9AC5-8F7AAD659DC2}"/>
              </a:ext>
            </a:extLst>
          </p:cNvPr>
          <p:cNvSpPr>
            <a:spLocks noGrp="1"/>
          </p:cNvSpPr>
          <p:nvPr>
            <p:ph type="title"/>
          </p:nvPr>
        </p:nvSpPr>
        <p:spPr/>
        <p:txBody>
          <a:bodyPr>
            <a:noAutofit/>
          </a:bodyPr>
          <a:lstStyle/>
          <a:p>
            <a:r>
              <a:rPr lang="en-GB" sz="2800" dirty="0"/>
              <a:t>When does the national data opt-out apply?</a:t>
            </a:r>
          </a:p>
        </p:txBody>
      </p:sp>
      <p:sp>
        <p:nvSpPr>
          <p:cNvPr id="5" name="Rectangle: Rounded Corners 4">
            <a:extLst>
              <a:ext uri="{FF2B5EF4-FFF2-40B4-BE49-F238E27FC236}">
                <a16:creationId xmlns:a16="http://schemas.microsoft.com/office/drawing/2014/main" id="{9B49ABFB-6545-4322-97C5-C297635FE949}"/>
              </a:ext>
            </a:extLst>
          </p:cNvPr>
          <p:cNvSpPr/>
          <p:nvPr/>
        </p:nvSpPr>
        <p:spPr>
          <a:xfrm>
            <a:off x="544202" y="975719"/>
            <a:ext cx="1863562" cy="4032448"/>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4B8A6056-E81D-48E9-AAA4-CCF9E2159E29}"/>
              </a:ext>
            </a:extLst>
          </p:cNvPr>
          <p:cNvSpPr/>
          <p:nvPr/>
        </p:nvSpPr>
        <p:spPr>
          <a:xfrm>
            <a:off x="2628982" y="996674"/>
            <a:ext cx="1808052" cy="4023348"/>
          </a:xfrm>
          <a:prstGeom prst="roundRect">
            <a:avLst/>
          </a:prstGeom>
          <a:solidFill>
            <a:srgbClr val="FBC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phic 19" descr="Checkmark">
            <a:extLst>
              <a:ext uri="{FF2B5EF4-FFF2-40B4-BE49-F238E27FC236}">
                <a16:creationId xmlns:a16="http://schemas.microsoft.com/office/drawing/2014/main" id="{2033257C-1308-4D47-84DA-E8FD268101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9368" y="3808834"/>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3" name="Graphic 12" descr="Close">
            <a:extLst>
              <a:ext uri="{FF2B5EF4-FFF2-40B4-BE49-F238E27FC236}">
                <a16:creationId xmlns:a16="http://schemas.microsoft.com/office/drawing/2014/main" id="{B6F4888B-B7D8-42D7-9717-B5B9711942B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7124" y="3756039"/>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1" name="TextBox 30">
            <a:extLst>
              <a:ext uri="{FF2B5EF4-FFF2-40B4-BE49-F238E27FC236}">
                <a16:creationId xmlns:a16="http://schemas.microsoft.com/office/drawing/2014/main" id="{ED592BC8-72A1-4FB1-8455-4DFDB96180C7}"/>
              </a:ext>
            </a:extLst>
          </p:cNvPr>
          <p:cNvSpPr txBox="1"/>
          <p:nvPr/>
        </p:nvSpPr>
        <p:spPr>
          <a:xfrm>
            <a:off x="437936" y="973178"/>
            <a:ext cx="2045832" cy="1077218"/>
          </a:xfrm>
          <a:prstGeom prst="rect">
            <a:avLst/>
          </a:prstGeom>
          <a:noFill/>
        </p:spPr>
        <p:txBody>
          <a:bodyPr wrap="square" rtlCol="0">
            <a:spAutoFit/>
          </a:bodyPr>
          <a:lstStyle/>
          <a:p>
            <a:pPr algn="ctr"/>
            <a:r>
              <a:rPr lang="en-GB" sz="1600" b="1" dirty="0"/>
              <a:t>Applies to data shared for planning and research purposes</a:t>
            </a:r>
          </a:p>
        </p:txBody>
      </p:sp>
      <p:sp>
        <p:nvSpPr>
          <p:cNvPr id="32" name="TextBox 31">
            <a:extLst>
              <a:ext uri="{FF2B5EF4-FFF2-40B4-BE49-F238E27FC236}">
                <a16:creationId xmlns:a16="http://schemas.microsoft.com/office/drawing/2014/main" id="{EF1937CC-6506-4FF9-8364-96369F0421AB}"/>
              </a:ext>
            </a:extLst>
          </p:cNvPr>
          <p:cNvSpPr txBox="1"/>
          <p:nvPr/>
        </p:nvSpPr>
        <p:spPr>
          <a:xfrm>
            <a:off x="2653240" y="995299"/>
            <a:ext cx="1783793" cy="1077218"/>
          </a:xfrm>
          <a:prstGeom prst="rect">
            <a:avLst/>
          </a:prstGeom>
          <a:noFill/>
        </p:spPr>
        <p:txBody>
          <a:bodyPr wrap="square" rtlCol="0">
            <a:spAutoFit/>
          </a:bodyPr>
          <a:lstStyle/>
          <a:p>
            <a:pPr algn="ctr"/>
            <a:r>
              <a:rPr lang="en-GB" sz="1600" b="1" dirty="0"/>
              <a:t>Data shared for an individual’s care and treatment</a:t>
            </a:r>
          </a:p>
        </p:txBody>
      </p:sp>
      <p:sp>
        <p:nvSpPr>
          <p:cNvPr id="33" name="Rectangle: Rounded Corners 32">
            <a:extLst>
              <a:ext uri="{FF2B5EF4-FFF2-40B4-BE49-F238E27FC236}">
                <a16:creationId xmlns:a16="http://schemas.microsoft.com/office/drawing/2014/main" id="{103CF7EF-F353-4C17-91D3-4D9484996D59}"/>
              </a:ext>
            </a:extLst>
          </p:cNvPr>
          <p:cNvSpPr/>
          <p:nvPr/>
        </p:nvSpPr>
        <p:spPr>
          <a:xfrm>
            <a:off x="6715442" y="998061"/>
            <a:ext cx="1861459" cy="4010106"/>
          </a:xfrm>
          <a:prstGeom prst="roundRect">
            <a:avLst/>
          </a:prstGeom>
          <a:solidFill>
            <a:srgbClr val="FBC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03DBAF0C-39D4-4F40-B222-27B8316C92D5}"/>
              </a:ext>
            </a:extLst>
          </p:cNvPr>
          <p:cNvSpPr txBox="1"/>
          <p:nvPr/>
        </p:nvSpPr>
        <p:spPr>
          <a:xfrm>
            <a:off x="4697387" y="999867"/>
            <a:ext cx="1783793" cy="1077218"/>
          </a:xfrm>
          <a:prstGeom prst="rect">
            <a:avLst/>
          </a:prstGeom>
          <a:noFill/>
        </p:spPr>
        <p:txBody>
          <a:bodyPr wrap="square" rtlCol="0">
            <a:spAutoFit/>
          </a:bodyPr>
          <a:lstStyle/>
          <a:p>
            <a:pPr algn="ctr"/>
            <a:r>
              <a:rPr lang="en-GB" sz="1600" b="1" dirty="0"/>
              <a:t>Legal requirement / public interest / consent</a:t>
            </a:r>
          </a:p>
        </p:txBody>
      </p:sp>
      <p:sp>
        <p:nvSpPr>
          <p:cNvPr id="36" name="TextBox 35">
            <a:extLst>
              <a:ext uri="{FF2B5EF4-FFF2-40B4-BE49-F238E27FC236}">
                <a16:creationId xmlns:a16="http://schemas.microsoft.com/office/drawing/2014/main" id="{E3749B10-F27A-4C5C-9A86-7DF76D19B3D0}"/>
              </a:ext>
            </a:extLst>
          </p:cNvPr>
          <p:cNvSpPr txBox="1"/>
          <p:nvPr/>
        </p:nvSpPr>
        <p:spPr>
          <a:xfrm>
            <a:off x="6725943" y="985033"/>
            <a:ext cx="1783793" cy="584775"/>
          </a:xfrm>
          <a:prstGeom prst="rect">
            <a:avLst/>
          </a:prstGeom>
          <a:noFill/>
        </p:spPr>
        <p:txBody>
          <a:bodyPr wrap="square" rtlCol="0">
            <a:spAutoFit/>
          </a:bodyPr>
          <a:lstStyle/>
          <a:p>
            <a:pPr algn="ctr"/>
            <a:r>
              <a:rPr lang="en-GB" sz="1600" b="1" dirty="0"/>
              <a:t>Data is anonymised</a:t>
            </a:r>
          </a:p>
        </p:txBody>
      </p:sp>
      <p:sp>
        <p:nvSpPr>
          <p:cNvPr id="37" name="TextBox 36">
            <a:extLst>
              <a:ext uri="{FF2B5EF4-FFF2-40B4-BE49-F238E27FC236}">
                <a16:creationId xmlns:a16="http://schemas.microsoft.com/office/drawing/2014/main" id="{1DC48CF2-B629-4687-95D7-4D96E6CCDF50}"/>
              </a:ext>
            </a:extLst>
          </p:cNvPr>
          <p:cNvSpPr txBox="1"/>
          <p:nvPr/>
        </p:nvSpPr>
        <p:spPr>
          <a:xfrm>
            <a:off x="595208" y="4481876"/>
            <a:ext cx="1804513" cy="523220"/>
          </a:xfrm>
          <a:prstGeom prst="rect">
            <a:avLst/>
          </a:prstGeom>
          <a:noFill/>
        </p:spPr>
        <p:txBody>
          <a:bodyPr wrap="square" rtlCol="0">
            <a:spAutoFit/>
          </a:bodyPr>
          <a:lstStyle/>
          <a:p>
            <a:pPr algn="ctr"/>
            <a:r>
              <a:rPr lang="en-GB" sz="1400" b="1" i="1" dirty="0"/>
              <a:t>This</a:t>
            </a:r>
            <a:r>
              <a:rPr lang="en-GB" sz="1400" i="1" dirty="0"/>
              <a:t> </a:t>
            </a:r>
            <a:r>
              <a:rPr lang="en-GB" sz="1400" b="1" i="1" dirty="0"/>
              <a:t>identifies you personally</a:t>
            </a:r>
          </a:p>
        </p:txBody>
      </p:sp>
      <p:sp>
        <p:nvSpPr>
          <p:cNvPr id="38" name="TextBox 37">
            <a:extLst>
              <a:ext uri="{FF2B5EF4-FFF2-40B4-BE49-F238E27FC236}">
                <a16:creationId xmlns:a16="http://schemas.microsoft.com/office/drawing/2014/main" id="{2F8E3339-5401-4F57-90DB-1386892DD76B}"/>
              </a:ext>
            </a:extLst>
          </p:cNvPr>
          <p:cNvSpPr txBox="1"/>
          <p:nvPr/>
        </p:nvSpPr>
        <p:spPr>
          <a:xfrm>
            <a:off x="2637025" y="4481876"/>
            <a:ext cx="1773300" cy="523220"/>
          </a:xfrm>
          <a:prstGeom prst="rect">
            <a:avLst/>
          </a:prstGeom>
          <a:noFill/>
        </p:spPr>
        <p:txBody>
          <a:bodyPr wrap="square" rtlCol="0">
            <a:spAutoFit/>
          </a:bodyPr>
          <a:lstStyle/>
          <a:p>
            <a:pPr algn="ctr"/>
            <a:r>
              <a:rPr lang="en-GB" sz="1400" b="1" i="1" dirty="0"/>
              <a:t>This identifies you personally</a:t>
            </a:r>
          </a:p>
        </p:txBody>
      </p:sp>
      <p:sp>
        <p:nvSpPr>
          <p:cNvPr id="39" name="TextBox 38">
            <a:extLst>
              <a:ext uri="{FF2B5EF4-FFF2-40B4-BE49-F238E27FC236}">
                <a16:creationId xmlns:a16="http://schemas.microsoft.com/office/drawing/2014/main" id="{045D5BE0-2160-4EFA-8442-412D91FF8C5E}"/>
              </a:ext>
            </a:extLst>
          </p:cNvPr>
          <p:cNvSpPr txBox="1"/>
          <p:nvPr/>
        </p:nvSpPr>
        <p:spPr>
          <a:xfrm>
            <a:off x="4697386" y="4481876"/>
            <a:ext cx="1768909" cy="523220"/>
          </a:xfrm>
          <a:prstGeom prst="rect">
            <a:avLst/>
          </a:prstGeom>
          <a:noFill/>
        </p:spPr>
        <p:txBody>
          <a:bodyPr wrap="square" rtlCol="0">
            <a:spAutoFit/>
          </a:bodyPr>
          <a:lstStyle/>
          <a:p>
            <a:pPr algn="ctr"/>
            <a:r>
              <a:rPr lang="en-GB" sz="1400" b="1" i="1" dirty="0"/>
              <a:t>This identifies you personally</a:t>
            </a:r>
          </a:p>
        </p:txBody>
      </p:sp>
      <p:sp>
        <p:nvSpPr>
          <p:cNvPr id="40" name="TextBox 39">
            <a:extLst>
              <a:ext uri="{FF2B5EF4-FFF2-40B4-BE49-F238E27FC236}">
                <a16:creationId xmlns:a16="http://schemas.microsoft.com/office/drawing/2014/main" id="{C7AFEA2D-E9DC-4666-B47A-15EEAC5B0A8B}"/>
              </a:ext>
            </a:extLst>
          </p:cNvPr>
          <p:cNvSpPr txBox="1"/>
          <p:nvPr/>
        </p:nvSpPr>
        <p:spPr>
          <a:xfrm>
            <a:off x="6611700" y="4481876"/>
            <a:ext cx="2012277" cy="523220"/>
          </a:xfrm>
          <a:prstGeom prst="rect">
            <a:avLst/>
          </a:prstGeom>
          <a:noFill/>
        </p:spPr>
        <p:txBody>
          <a:bodyPr wrap="square" rtlCol="0">
            <a:spAutoFit/>
          </a:bodyPr>
          <a:lstStyle/>
          <a:p>
            <a:pPr algn="ctr"/>
            <a:r>
              <a:rPr lang="en-GB" sz="1400" b="1" i="1" dirty="0"/>
              <a:t>This does not identify you personally</a:t>
            </a:r>
          </a:p>
        </p:txBody>
      </p:sp>
      <p:sp>
        <p:nvSpPr>
          <p:cNvPr id="43" name="TextBox 42">
            <a:extLst>
              <a:ext uri="{FF2B5EF4-FFF2-40B4-BE49-F238E27FC236}">
                <a16:creationId xmlns:a16="http://schemas.microsoft.com/office/drawing/2014/main" id="{FD0D41E6-05CE-47AE-9B18-4FCF100C2B63}"/>
              </a:ext>
            </a:extLst>
          </p:cNvPr>
          <p:cNvSpPr txBox="1"/>
          <p:nvPr/>
        </p:nvSpPr>
        <p:spPr>
          <a:xfrm>
            <a:off x="546041" y="2072517"/>
            <a:ext cx="1852533" cy="2292935"/>
          </a:xfrm>
          <a:prstGeom prst="rect">
            <a:avLst/>
          </a:prstGeom>
          <a:noFill/>
        </p:spPr>
        <p:txBody>
          <a:bodyPr wrap="square" rtlCol="0">
            <a:spAutoFit/>
          </a:bodyPr>
          <a:lstStyle/>
          <a:p>
            <a:r>
              <a:rPr lang="en-GB" sz="1300" dirty="0"/>
              <a:t>Single option that covers: Research – finding ways to improve treatments and identify causes of and cures for illnesses</a:t>
            </a:r>
          </a:p>
          <a:p>
            <a:r>
              <a:rPr lang="en-GB" sz="1300" dirty="0"/>
              <a:t>Planning – to improve and enable the efficient and safe provision of health and care services</a:t>
            </a:r>
          </a:p>
        </p:txBody>
      </p:sp>
      <p:sp>
        <p:nvSpPr>
          <p:cNvPr id="44" name="TextBox 43">
            <a:extLst>
              <a:ext uri="{FF2B5EF4-FFF2-40B4-BE49-F238E27FC236}">
                <a16:creationId xmlns:a16="http://schemas.microsoft.com/office/drawing/2014/main" id="{58392BC0-CE1E-43F8-ABB4-F0E167BF8247}"/>
              </a:ext>
            </a:extLst>
          </p:cNvPr>
          <p:cNvSpPr txBox="1"/>
          <p:nvPr/>
        </p:nvSpPr>
        <p:spPr>
          <a:xfrm>
            <a:off x="2626878" y="2065839"/>
            <a:ext cx="1838349" cy="1384995"/>
          </a:xfrm>
          <a:prstGeom prst="rect">
            <a:avLst/>
          </a:prstGeom>
          <a:noFill/>
        </p:spPr>
        <p:txBody>
          <a:bodyPr wrap="square" rtlCol="0">
            <a:spAutoFit/>
          </a:bodyPr>
          <a:lstStyle/>
          <a:p>
            <a:r>
              <a:rPr lang="en-GB" sz="1400" dirty="0"/>
              <a:t>E.g. where data is shared between the health and care professionals in a hospital and in a GP practice</a:t>
            </a:r>
          </a:p>
        </p:txBody>
      </p:sp>
      <p:sp>
        <p:nvSpPr>
          <p:cNvPr id="45" name="TextBox 44">
            <a:extLst>
              <a:ext uri="{FF2B5EF4-FFF2-40B4-BE49-F238E27FC236}">
                <a16:creationId xmlns:a16="http://schemas.microsoft.com/office/drawing/2014/main" id="{BCEF2088-E3A0-4F35-96B6-EC6FB0F0D4B3}"/>
              </a:ext>
            </a:extLst>
          </p:cNvPr>
          <p:cNvSpPr txBox="1"/>
          <p:nvPr/>
        </p:nvSpPr>
        <p:spPr>
          <a:xfrm>
            <a:off x="4683342" y="2074126"/>
            <a:ext cx="1797838" cy="2031325"/>
          </a:xfrm>
          <a:prstGeom prst="rect">
            <a:avLst/>
          </a:prstGeom>
          <a:noFill/>
        </p:spPr>
        <p:txBody>
          <a:bodyPr wrap="square" rtlCol="0">
            <a:spAutoFit/>
          </a:bodyPr>
          <a:lstStyle/>
          <a:p>
            <a:r>
              <a:rPr lang="en-GB" sz="1400" dirty="0"/>
              <a:t>E.g.  There is a mandatory legal requirement such as a court order, to protect the greater interests of the general public, or there is explicit consent </a:t>
            </a:r>
          </a:p>
        </p:txBody>
      </p:sp>
      <p:sp>
        <p:nvSpPr>
          <p:cNvPr id="46" name="TextBox 45">
            <a:extLst>
              <a:ext uri="{FF2B5EF4-FFF2-40B4-BE49-F238E27FC236}">
                <a16:creationId xmlns:a16="http://schemas.microsoft.com/office/drawing/2014/main" id="{E96D4E4A-FAF1-47D8-A55B-D85E4E93A61B}"/>
              </a:ext>
            </a:extLst>
          </p:cNvPr>
          <p:cNvSpPr txBox="1"/>
          <p:nvPr/>
        </p:nvSpPr>
        <p:spPr>
          <a:xfrm>
            <a:off x="6725943" y="2072624"/>
            <a:ext cx="1797552" cy="1600438"/>
          </a:xfrm>
          <a:prstGeom prst="rect">
            <a:avLst/>
          </a:prstGeom>
          <a:noFill/>
        </p:spPr>
        <p:txBody>
          <a:bodyPr wrap="square" rtlCol="0">
            <a:spAutoFit/>
          </a:bodyPr>
          <a:lstStyle/>
          <a:p>
            <a:r>
              <a:rPr lang="en-GB" sz="1400" dirty="0"/>
              <a:t>The data shared is determined to be compliant with the ICO Anonymisation: managing data protection risk code of practice</a:t>
            </a:r>
          </a:p>
        </p:txBody>
      </p:sp>
      <p:pic>
        <p:nvPicPr>
          <p:cNvPr id="23" name="Graphic 22" descr="Close">
            <a:extLst>
              <a:ext uri="{FF2B5EF4-FFF2-40B4-BE49-F238E27FC236}">
                <a16:creationId xmlns:a16="http://schemas.microsoft.com/office/drawing/2014/main" id="{1D8BD832-EB5B-4CA9-BD98-F6B2069C8B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1576" y="3723878"/>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4" name="Graphic 23" descr="Close">
            <a:extLst>
              <a:ext uri="{FF2B5EF4-FFF2-40B4-BE49-F238E27FC236}">
                <a16:creationId xmlns:a16="http://schemas.microsoft.com/office/drawing/2014/main" id="{A89298CF-51B7-4F00-B07D-656B604E09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34392" y="3756039"/>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376885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3091-5A7A-47CC-B39A-BD567699FEFA}"/>
              </a:ext>
            </a:extLst>
          </p:cNvPr>
          <p:cNvSpPr>
            <a:spLocks noGrp="1"/>
          </p:cNvSpPr>
          <p:nvPr>
            <p:ph type="title"/>
          </p:nvPr>
        </p:nvSpPr>
        <p:spPr>
          <a:xfrm>
            <a:off x="720000" y="360000"/>
            <a:ext cx="7884448" cy="529568"/>
          </a:xfrm>
        </p:spPr>
        <p:txBody>
          <a:bodyPr>
            <a:normAutofit fontScale="90000"/>
          </a:bodyPr>
          <a:lstStyle/>
          <a:p>
            <a:r>
              <a:rPr lang="en-GB" dirty="0"/>
              <a:t>When does the national data opt-out NOT apply?</a:t>
            </a:r>
            <a:endParaRPr lang="en-GB" sz="2800" dirty="0"/>
          </a:p>
        </p:txBody>
      </p:sp>
      <p:sp>
        <p:nvSpPr>
          <p:cNvPr id="3" name="Content Placeholder 2">
            <a:extLst>
              <a:ext uri="{FF2B5EF4-FFF2-40B4-BE49-F238E27FC236}">
                <a16:creationId xmlns:a16="http://schemas.microsoft.com/office/drawing/2014/main" id="{EE547EC4-6E11-4EC1-8624-1B536C0B3676}"/>
              </a:ext>
            </a:extLst>
          </p:cNvPr>
          <p:cNvSpPr>
            <a:spLocks noGrp="1"/>
          </p:cNvSpPr>
          <p:nvPr>
            <p:ph idx="1"/>
          </p:nvPr>
        </p:nvSpPr>
        <p:spPr>
          <a:xfrm>
            <a:off x="539552" y="987574"/>
            <a:ext cx="7884448" cy="4032450"/>
          </a:xfrm>
        </p:spPr>
        <p:txBody>
          <a:bodyPr>
            <a:normAutofit/>
          </a:bodyPr>
          <a:lstStyle/>
          <a:p>
            <a:pPr>
              <a:spcBef>
                <a:spcPts val="0"/>
              </a:spcBef>
              <a:spcAft>
                <a:spcPts val="600"/>
              </a:spcAft>
            </a:pPr>
            <a:r>
              <a:rPr lang="en-GB" sz="2000" dirty="0"/>
              <a:t>Communicable diseases and risks to public health i.e.  Regulation 3 Control of Patient Information Regs 2002</a:t>
            </a:r>
          </a:p>
          <a:p>
            <a:pPr>
              <a:spcBef>
                <a:spcPts val="0"/>
              </a:spcBef>
              <a:spcAft>
                <a:spcPts val="600"/>
              </a:spcAft>
            </a:pPr>
            <a:r>
              <a:rPr lang="en-GB" sz="2000" dirty="0"/>
              <a:t>Data flowing to ONS for statistical purposes</a:t>
            </a:r>
          </a:p>
          <a:p>
            <a:pPr>
              <a:spcBef>
                <a:spcPts val="0"/>
              </a:spcBef>
              <a:spcAft>
                <a:spcPts val="600"/>
              </a:spcAft>
            </a:pPr>
            <a:r>
              <a:rPr lang="en-GB" sz="2000" dirty="0"/>
              <a:t>Flows to PHE for National Cancer Registration Service and National Congenital Anomalies and Rare Diseases Registration Services</a:t>
            </a:r>
          </a:p>
          <a:p>
            <a:pPr>
              <a:spcBef>
                <a:spcPts val="0"/>
              </a:spcBef>
              <a:spcAft>
                <a:spcPts val="600"/>
              </a:spcAft>
            </a:pPr>
            <a:r>
              <a:rPr lang="en-GB" sz="2000" dirty="0"/>
              <a:t>Data for provision and oversight of national population screening programmes</a:t>
            </a:r>
          </a:p>
          <a:p>
            <a:pPr>
              <a:spcBef>
                <a:spcPts val="0"/>
              </a:spcBef>
              <a:spcAft>
                <a:spcPts val="600"/>
              </a:spcAft>
            </a:pPr>
            <a:r>
              <a:rPr lang="en-GB" sz="2000" dirty="0"/>
              <a:t>National patient experience surveys (CPES and CQC) </a:t>
            </a:r>
          </a:p>
          <a:p>
            <a:pPr>
              <a:spcBef>
                <a:spcPts val="0"/>
              </a:spcBef>
              <a:spcAft>
                <a:spcPts val="600"/>
              </a:spcAft>
            </a:pPr>
            <a:r>
              <a:rPr lang="en-GB" sz="2000" dirty="0"/>
              <a:t>‘Assuring Transformation’ data flows, until programme closure</a:t>
            </a:r>
          </a:p>
        </p:txBody>
      </p:sp>
      <p:sp>
        <p:nvSpPr>
          <p:cNvPr id="5" name="Slide Number Placeholder 3">
            <a:extLst>
              <a:ext uri="{FF2B5EF4-FFF2-40B4-BE49-F238E27FC236}">
                <a16:creationId xmlns:a16="http://schemas.microsoft.com/office/drawing/2014/main" id="{123D29C3-B24E-45C5-B681-3FFF11245EB9}"/>
              </a:ext>
            </a:extLst>
          </p:cNvPr>
          <p:cNvSpPr txBox="1">
            <a:spLocks/>
          </p:cNvSpPr>
          <p:nvPr/>
        </p:nvSpPr>
        <p:spPr>
          <a:xfrm>
            <a:off x="8676456" y="4659984"/>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a:pPr/>
              <a:t>12</a:t>
            </a:fld>
            <a:endParaRPr lang="en-GB" dirty="0"/>
          </a:p>
        </p:txBody>
      </p:sp>
      <p:sp>
        <p:nvSpPr>
          <p:cNvPr id="7" name="Slide Number Placeholder 3">
            <a:extLst>
              <a:ext uri="{FF2B5EF4-FFF2-40B4-BE49-F238E27FC236}">
                <a16:creationId xmlns:a16="http://schemas.microsoft.com/office/drawing/2014/main" id="{B908B4AC-CB90-4EB6-836E-5C343F60DC20}"/>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403685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3091-5A7A-47CC-B39A-BD567699FEFA}"/>
              </a:ext>
            </a:extLst>
          </p:cNvPr>
          <p:cNvSpPr>
            <a:spLocks noGrp="1"/>
          </p:cNvSpPr>
          <p:nvPr>
            <p:ph type="title"/>
          </p:nvPr>
        </p:nvSpPr>
        <p:spPr/>
        <p:txBody>
          <a:bodyPr>
            <a:normAutofit/>
          </a:bodyPr>
          <a:lstStyle/>
          <a:p>
            <a:pPr lvl="0" algn="l"/>
            <a:r>
              <a:rPr lang="en-GB" dirty="0"/>
              <a:t>Clinical audit – local / national</a:t>
            </a:r>
          </a:p>
        </p:txBody>
      </p:sp>
      <p:sp>
        <p:nvSpPr>
          <p:cNvPr id="3" name="Content Placeholder 2">
            <a:extLst>
              <a:ext uri="{FF2B5EF4-FFF2-40B4-BE49-F238E27FC236}">
                <a16:creationId xmlns:a16="http://schemas.microsoft.com/office/drawing/2014/main" id="{EE547EC4-6E11-4EC1-8624-1B536C0B3676}"/>
              </a:ext>
            </a:extLst>
          </p:cNvPr>
          <p:cNvSpPr>
            <a:spLocks noGrp="1"/>
          </p:cNvSpPr>
          <p:nvPr>
            <p:ph idx="1"/>
          </p:nvPr>
        </p:nvSpPr>
        <p:spPr>
          <a:xfrm>
            <a:off x="395536" y="1055455"/>
            <a:ext cx="8208912" cy="3728046"/>
          </a:xfrm>
        </p:spPr>
        <p:txBody>
          <a:bodyPr>
            <a:normAutofit/>
          </a:bodyPr>
          <a:lstStyle/>
          <a:p>
            <a:pPr marL="0" indent="0">
              <a:lnSpc>
                <a:spcPct val="120000"/>
              </a:lnSpc>
              <a:spcBef>
                <a:spcPts val="0"/>
              </a:spcBef>
              <a:buNone/>
            </a:pPr>
            <a:r>
              <a:rPr lang="en-GB" sz="2100" dirty="0"/>
              <a:t>Opt-out will NOT apply to </a:t>
            </a:r>
            <a:r>
              <a:rPr lang="en-GB" sz="2100" u="sng" dirty="0"/>
              <a:t>local</a:t>
            </a:r>
            <a:r>
              <a:rPr lang="en-GB" sz="2100" dirty="0"/>
              <a:t> clinical audit</a:t>
            </a:r>
          </a:p>
          <a:p>
            <a:pPr>
              <a:lnSpc>
                <a:spcPct val="120000"/>
              </a:lnSpc>
              <a:spcBef>
                <a:spcPts val="0"/>
              </a:spcBef>
            </a:pPr>
            <a:r>
              <a:rPr lang="en-GB" sz="2100" dirty="0"/>
              <a:t>Falls within the definition of individual care, as set out in the NDG review </a:t>
            </a:r>
            <a:r>
              <a:rPr lang="en-GB" sz="2000" i="1" dirty="0"/>
              <a:t>“It includes the assurance of safe and high-quality care and treatment through local audit…” </a:t>
            </a:r>
          </a:p>
          <a:p>
            <a:pPr>
              <a:lnSpc>
                <a:spcPct val="120000"/>
              </a:lnSpc>
              <a:spcBef>
                <a:spcPts val="0"/>
              </a:spcBef>
            </a:pPr>
            <a:r>
              <a:rPr lang="en-GB" sz="2100" dirty="0"/>
              <a:t>NDG review also set out that data can be used for local clinical audit under implied consent, when undertaken by a team or professional with a legitimate relationship for the patient’s care</a:t>
            </a:r>
          </a:p>
          <a:p>
            <a:pPr marL="0" indent="0">
              <a:lnSpc>
                <a:spcPct val="120000"/>
              </a:lnSpc>
              <a:spcBef>
                <a:spcPts val="0"/>
              </a:spcBef>
              <a:buNone/>
            </a:pPr>
            <a:endParaRPr lang="en-GB" sz="1400" dirty="0"/>
          </a:p>
          <a:p>
            <a:pPr marL="0" indent="0">
              <a:lnSpc>
                <a:spcPct val="120000"/>
              </a:lnSpc>
              <a:spcBef>
                <a:spcPts val="0"/>
              </a:spcBef>
              <a:buNone/>
            </a:pPr>
            <a:r>
              <a:rPr lang="en-GB" sz="2100" dirty="0"/>
              <a:t>Opt-out will apply to </a:t>
            </a:r>
            <a:r>
              <a:rPr lang="en-GB" sz="2100" u="sng" dirty="0"/>
              <a:t>national</a:t>
            </a:r>
            <a:r>
              <a:rPr lang="en-GB" sz="2100" dirty="0"/>
              <a:t> clinical audit (unless covered by another exemption)</a:t>
            </a:r>
            <a:endParaRPr lang="en-GB" sz="1000" dirty="0"/>
          </a:p>
          <a:p>
            <a:pPr marL="0" indent="0">
              <a:lnSpc>
                <a:spcPct val="120000"/>
              </a:lnSpc>
              <a:spcBef>
                <a:spcPts val="0"/>
              </a:spcBef>
              <a:buNone/>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100" dirty="0"/>
          </a:p>
          <a:p>
            <a:pPr>
              <a:lnSpc>
                <a:spcPct val="120000"/>
              </a:lnSpc>
              <a:spcBef>
                <a:spcPts val="0"/>
              </a:spcBef>
            </a:pPr>
            <a:endParaRPr lang="en-GB" sz="2600" dirty="0"/>
          </a:p>
        </p:txBody>
      </p:sp>
      <p:sp>
        <p:nvSpPr>
          <p:cNvPr id="5" name="Slide Number Placeholder 3">
            <a:extLst>
              <a:ext uri="{FF2B5EF4-FFF2-40B4-BE49-F238E27FC236}">
                <a16:creationId xmlns:a16="http://schemas.microsoft.com/office/drawing/2014/main" id="{123D29C3-B24E-45C5-B681-3FFF11245EB9}"/>
              </a:ext>
            </a:extLst>
          </p:cNvPr>
          <p:cNvSpPr txBox="1">
            <a:spLocks/>
          </p:cNvSpPr>
          <p:nvPr/>
        </p:nvSpPr>
        <p:spPr>
          <a:xfrm>
            <a:off x="8028384" y="4746178"/>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a:pPr/>
              <a:t>13</a:t>
            </a:fld>
            <a:endParaRPr lang="en-GB" dirty="0"/>
          </a:p>
        </p:txBody>
      </p:sp>
      <p:sp>
        <p:nvSpPr>
          <p:cNvPr id="7" name="Slide Number Placeholder 3">
            <a:extLst>
              <a:ext uri="{FF2B5EF4-FFF2-40B4-BE49-F238E27FC236}">
                <a16:creationId xmlns:a16="http://schemas.microsoft.com/office/drawing/2014/main" id="{0DADD987-023E-4F4D-AA08-A8ECAD04E7BA}"/>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230001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3091-5A7A-47CC-B39A-BD567699FEFA}"/>
              </a:ext>
            </a:extLst>
          </p:cNvPr>
          <p:cNvSpPr>
            <a:spLocks noGrp="1"/>
          </p:cNvSpPr>
          <p:nvPr>
            <p:ph type="title"/>
          </p:nvPr>
        </p:nvSpPr>
        <p:spPr/>
        <p:txBody>
          <a:bodyPr>
            <a:noAutofit/>
          </a:bodyPr>
          <a:lstStyle/>
          <a:p>
            <a:r>
              <a:rPr lang="en-GB" sz="2500" dirty="0"/>
              <a:t>Payments, Invoice Validation and Risk Stratification</a:t>
            </a:r>
          </a:p>
        </p:txBody>
      </p:sp>
      <p:sp>
        <p:nvSpPr>
          <p:cNvPr id="3" name="Content Placeholder 2">
            <a:extLst>
              <a:ext uri="{FF2B5EF4-FFF2-40B4-BE49-F238E27FC236}">
                <a16:creationId xmlns:a16="http://schemas.microsoft.com/office/drawing/2014/main" id="{EE547EC4-6E11-4EC1-8624-1B536C0B3676}"/>
              </a:ext>
            </a:extLst>
          </p:cNvPr>
          <p:cNvSpPr>
            <a:spLocks noGrp="1"/>
          </p:cNvSpPr>
          <p:nvPr>
            <p:ph idx="1"/>
          </p:nvPr>
        </p:nvSpPr>
        <p:spPr>
          <a:xfrm>
            <a:off x="467544" y="1059582"/>
            <a:ext cx="7956456" cy="3723918"/>
          </a:xfrm>
        </p:spPr>
        <p:txBody>
          <a:bodyPr>
            <a:normAutofit fontScale="70000" lnSpcReduction="20000"/>
          </a:bodyPr>
          <a:lstStyle/>
          <a:p>
            <a:pPr>
              <a:lnSpc>
                <a:spcPct val="120000"/>
              </a:lnSpc>
              <a:spcBef>
                <a:spcPts val="0"/>
              </a:spcBef>
            </a:pPr>
            <a:r>
              <a:rPr lang="en-GB" dirty="0"/>
              <a:t>Payments and invoice validation</a:t>
            </a:r>
          </a:p>
          <a:p>
            <a:pPr lvl="1">
              <a:lnSpc>
                <a:spcPct val="120000"/>
              </a:lnSpc>
              <a:spcBef>
                <a:spcPts val="0"/>
              </a:spcBef>
            </a:pPr>
            <a:r>
              <a:rPr lang="en-GB" dirty="0"/>
              <a:t>Anonymised data to be used wherever possible</a:t>
            </a:r>
          </a:p>
          <a:p>
            <a:pPr lvl="1">
              <a:lnSpc>
                <a:spcPct val="120000"/>
              </a:lnSpc>
              <a:spcBef>
                <a:spcPts val="0"/>
              </a:spcBef>
            </a:pPr>
            <a:r>
              <a:rPr lang="en-GB" dirty="0"/>
              <a:t>Will NOT apply to </a:t>
            </a:r>
            <a:r>
              <a:rPr lang="en-GB" b="1" dirty="0"/>
              <a:t>non-contracted </a:t>
            </a:r>
            <a:r>
              <a:rPr lang="en-GB" dirty="0"/>
              <a:t>invoice validation</a:t>
            </a:r>
          </a:p>
          <a:p>
            <a:pPr lvl="1">
              <a:lnSpc>
                <a:spcPct val="120000"/>
              </a:lnSpc>
              <a:spcBef>
                <a:spcPts val="0"/>
              </a:spcBef>
            </a:pPr>
            <a:r>
              <a:rPr lang="en-GB" dirty="0"/>
              <a:t>WILL apply to purposes which rely on s.251 support* </a:t>
            </a:r>
          </a:p>
          <a:p>
            <a:pPr marL="457200" lvl="1" indent="0">
              <a:lnSpc>
                <a:spcPct val="120000"/>
              </a:lnSpc>
              <a:spcBef>
                <a:spcPts val="0"/>
              </a:spcBef>
              <a:buNone/>
            </a:pPr>
            <a:r>
              <a:rPr lang="en-GB" dirty="0"/>
              <a:t>*o</a:t>
            </a:r>
            <a:r>
              <a:rPr lang="en-GB" sz="2000" dirty="0"/>
              <a:t>ther than approvals where CAG have waived the standard condition to apply opt-outs </a:t>
            </a:r>
          </a:p>
          <a:p>
            <a:pPr>
              <a:lnSpc>
                <a:spcPct val="120000"/>
              </a:lnSpc>
              <a:spcBef>
                <a:spcPts val="0"/>
              </a:spcBef>
            </a:pPr>
            <a:r>
              <a:rPr lang="en-GB" dirty="0"/>
              <a:t>Risk stratification</a:t>
            </a:r>
          </a:p>
          <a:p>
            <a:pPr lvl="1">
              <a:lnSpc>
                <a:spcPct val="120000"/>
              </a:lnSpc>
              <a:spcBef>
                <a:spcPts val="0"/>
              </a:spcBef>
            </a:pPr>
            <a:r>
              <a:rPr lang="en-GB" dirty="0"/>
              <a:t>Will NOT apply to data anonymised in line with the ICO code of practice on anonymisation</a:t>
            </a:r>
          </a:p>
          <a:p>
            <a:pPr lvl="1">
              <a:lnSpc>
                <a:spcPct val="120000"/>
              </a:lnSpc>
              <a:spcBef>
                <a:spcPts val="0"/>
              </a:spcBef>
            </a:pPr>
            <a:r>
              <a:rPr lang="en-GB" dirty="0"/>
              <a:t>Will NOT apply to risk stratification for case finding, where carried out by a provider involved in an individual’s care (or data processor).  This is to be treated as individual care for purposes of the opt-out</a:t>
            </a:r>
          </a:p>
          <a:p>
            <a:pPr lvl="1">
              <a:lnSpc>
                <a:spcPct val="120000"/>
              </a:lnSpc>
              <a:spcBef>
                <a:spcPts val="0"/>
              </a:spcBef>
            </a:pPr>
            <a:r>
              <a:rPr lang="en-GB" dirty="0"/>
              <a:t>WILL apply to purposes which rely on s.251 support </a:t>
            </a:r>
          </a:p>
        </p:txBody>
      </p:sp>
      <p:sp>
        <p:nvSpPr>
          <p:cNvPr id="5" name="Slide Number Placeholder 3">
            <a:extLst>
              <a:ext uri="{FF2B5EF4-FFF2-40B4-BE49-F238E27FC236}">
                <a16:creationId xmlns:a16="http://schemas.microsoft.com/office/drawing/2014/main" id="{123D29C3-B24E-45C5-B681-3FFF11245EB9}"/>
              </a:ext>
            </a:extLst>
          </p:cNvPr>
          <p:cNvSpPr txBox="1">
            <a:spLocks/>
          </p:cNvSpPr>
          <p:nvPr/>
        </p:nvSpPr>
        <p:spPr>
          <a:xfrm>
            <a:off x="8676456" y="4659984"/>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a:pPr/>
              <a:t>14</a:t>
            </a:fld>
            <a:endParaRPr lang="en-GB" dirty="0"/>
          </a:p>
        </p:txBody>
      </p:sp>
      <p:sp>
        <p:nvSpPr>
          <p:cNvPr id="7" name="Slide Number Placeholder 3">
            <a:extLst>
              <a:ext uri="{FF2B5EF4-FFF2-40B4-BE49-F238E27FC236}">
                <a16:creationId xmlns:a16="http://schemas.microsoft.com/office/drawing/2014/main" id="{AB1D9DD1-31C6-4FB0-A80A-D011E86CB3D9}"/>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57235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000" y="4032000"/>
            <a:ext cx="7884448" cy="900068"/>
          </a:xfrm>
        </p:spPr>
        <p:txBody>
          <a:bodyPr>
            <a:normAutofit fontScale="90000"/>
          </a:bodyPr>
          <a:lstStyle/>
          <a:p>
            <a:r>
              <a:rPr lang="en-GB" dirty="0"/>
              <a:t>What you need to do to be compliant, and why!</a:t>
            </a:r>
          </a:p>
        </p:txBody>
      </p:sp>
    </p:spTree>
    <p:extLst>
      <p:ext uri="{BB962C8B-B14F-4D97-AF65-F5344CB8AC3E}">
        <p14:creationId xmlns:p14="http://schemas.microsoft.com/office/powerpoint/2010/main" val="170001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p:txBody>
          <a:bodyPr>
            <a:normAutofit/>
          </a:bodyPr>
          <a:lstStyle/>
          <a:p>
            <a:r>
              <a:rPr lang="en-US" dirty="0"/>
              <a:t>What does it mean to be compliant?</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467544" y="889568"/>
            <a:ext cx="8064895" cy="3914430"/>
          </a:xfrm>
        </p:spPr>
        <p:txBody>
          <a:bodyPr>
            <a:normAutofit fontScale="92500" lnSpcReduction="10000"/>
          </a:bodyPr>
          <a:lstStyle/>
          <a:p>
            <a:pPr marL="0" lvl="0" indent="0">
              <a:spcAft>
                <a:spcPts val="600"/>
              </a:spcAft>
              <a:buNone/>
            </a:pPr>
            <a:r>
              <a:rPr lang="en-GB" sz="1800" dirty="0"/>
              <a:t>Any health and care organisation which processes and/or discloses data that originates within the health and adult social care system in England is required to consider if national data opt-outs should be applied to uses of confidential patient information (CPI) for purposes beyond individual care.</a:t>
            </a:r>
          </a:p>
          <a:p>
            <a:pPr marL="0" lvl="0" indent="0">
              <a:spcAft>
                <a:spcPts val="600"/>
              </a:spcAft>
              <a:buNone/>
            </a:pPr>
            <a:r>
              <a:rPr lang="en-GB" sz="1800" dirty="0"/>
              <a:t>Being compliant is:</a:t>
            </a:r>
          </a:p>
          <a:p>
            <a:pPr lvl="0">
              <a:buFont typeface="+mj-lt"/>
              <a:buAutoNum type="alphaLcParenR"/>
            </a:pPr>
            <a:r>
              <a:rPr lang="en-GB" sz="1800" dirty="0"/>
              <a:t>Having processes and controls in place to authorise uses of CPI for purposes beyond individual care</a:t>
            </a:r>
          </a:p>
          <a:p>
            <a:pPr lvl="0">
              <a:buFont typeface="+mj-lt"/>
              <a:buAutoNum type="alphaLcParenR"/>
            </a:pPr>
            <a:r>
              <a:rPr lang="en-GB" sz="1800" dirty="0"/>
              <a:t>Considering application of national data opt-outs as part of that process</a:t>
            </a:r>
          </a:p>
          <a:p>
            <a:pPr lvl="0">
              <a:buFont typeface="+mj-lt"/>
              <a:buAutoNum type="alphaLcParenR"/>
            </a:pPr>
            <a:r>
              <a:rPr lang="en-GB" sz="1800" dirty="0"/>
              <a:t>Having the </a:t>
            </a:r>
            <a:r>
              <a:rPr lang="en-GB" sz="1800" b="1" dirty="0"/>
              <a:t>technical ability </a:t>
            </a:r>
            <a:r>
              <a:rPr lang="en-GB" sz="1800" dirty="0"/>
              <a:t>to submit and receive NHS numbers using MESH</a:t>
            </a:r>
          </a:p>
          <a:p>
            <a:pPr lvl="0">
              <a:spcAft>
                <a:spcPts val="600"/>
              </a:spcAft>
              <a:buFont typeface="+mj-lt"/>
              <a:buAutoNum type="alphaLcParenR"/>
            </a:pPr>
            <a:r>
              <a:rPr lang="en-GB" sz="1800" dirty="0"/>
              <a:t>Having the </a:t>
            </a:r>
            <a:r>
              <a:rPr lang="en-GB" sz="1800" b="1" dirty="0"/>
              <a:t>technical and business processes in place </a:t>
            </a:r>
            <a:r>
              <a:rPr lang="en-GB" sz="1800" dirty="0"/>
              <a:t>along with the controls to make sure the updated list of NHS numbers is applied before data is used/disclosed</a:t>
            </a:r>
          </a:p>
          <a:p>
            <a:pPr marL="0" lvl="0" indent="0">
              <a:buNone/>
            </a:pPr>
            <a:r>
              <a:rPr lang="en-GB" sz="1800" dirty="0"/>
              <a:t>Organisation can then provide patient-facing information to confirm compliance with national data opt-out policy (</a:t>
            </a:r>
            <a:r>
              <a:rPr lang="en-GB" sz="1800" dirty="0" err="1"/>
              <a:t>eg</a:t>
            </a:r>
            <a:r>
              <a:rPr lang="en-GB" sz="1800" dirty="0"/>
              <a:t> within its Privacy Notice)</a:t>
            </a:r>
          </a:p>
          <a:p>
            <a:pPr lvl="0"/>
            <a:endParaRPr lang="en-GB" sz="1800" dirty="0"/>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16</a:t>
            </a:fld>
            <a:endParaRPr lang="en-GB" dirty="0"/>
          </a:p>
        </p:txBody>
      </p:sp>
      <p:sp>
        <p:nvSpPr>
          <p:cNvPr id="9" name="Slide Number Placeholder 3">
            <a:extLst>
              <a:ext uri="{FF2B5EF4-FFF2-40B4-BE49-F238E27FC236}">
                <a16:creationId xmlns:a16="http://schemas.microsoft.com/office/drawing/2014/main" id="{A40206A8-A6D6-4422-B284-FB79D440CBBD}"/>
              </a:ext>
            </a:extLst>
          </p:cNvPr>
          <p:cNvSpPr txBox="1">
            <a:spLocks/>
          </p:cNvSpPr>
          <p:nvPr/>
        </p:nvSpPr>
        <p:spPr>
          <a:xfrm>
            <a:off x="467544" y="4746178"/>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338955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p:txBody>
          <a:bodyPr>
            <a:normAutofit/>
          </a:bodyPr>
          <a:lstStyle/>
          <a:p>
            <a:r>
              <a:rPr lang="en-US" dirty="0"/>
              <a:t>What if I don’t need to apply opt-outs?</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467544" y="987574"/>
            <a:ext cx="8208912" cy="3659004"/>
          </a:xfrm>
        </p:spPr>
        <p:txBody>
          <a:bodyPr>
            <a:normAutofit/>
          </a:bodyPr>
          <a:lstStyle/>
          <a:p>
            <a:pPr marL="0" indent="0">
              <a:buNone/>
            </a:pPr>
            <a:r>
              <a:rPr lang="en-GB" sz="1800" dirty="0"/>
              <a:t>An organisation may establish they do not have any </a:t>
            </a:r>
            <a:r>
              <a:rPr lang="en-GB" sz="1800" b="1" dirty="0"/>
              <a:t>current </a:t>
            </a:r>
            <a:r>
              <a:rPr lang="en-GB" sz="1800" dirty="0"/>
              <a:t>data uses which require the application of national data opt-outs.</a:t>
            </a:r>
          </a:p>
          <a:p>
            <a:pPr marL="0" indent="0">
              <a:spcAft>
                <a:spcPts val="600"/>
              </a:spcAft>
              <a:buNone/>
            </a:pPr>
            <a:r>
              <a:rPr lang="en-GB" sz="1800" dirty="0"/>
              <a:t>In such cases these organisations can declare ‘compliance’ with the national data opt-out policy if they have:</a:t>
            </a:r>
          </a:p>
          <a:p>
            <a:r>
              <a:rPr lang="en-GB" sz="1800" dirty="0"/>
              <a:t>Processes in place to continue to review and identify if opt-outs need to be applied, </a:t>
            </a:r>
            <a:r>
              <a:rPr lang="en-GB" sz="1800" b="1" dirty="0"/>
              <a:t>and</a:t>
            </a:r>
            <a:r>
              <a:rPr lang="en-GB" sz="1800" dirty="0"/>
              <a:t> </a:t>
            </a:r>
          </a:p>
          <a:p>
            <a:pPr lvl="1"/>
            <a:r>
              <a:rPr lang="en-GB" sz="1600" dirty="0"/>
              <a:t>recognise they would need to implement the technical capabilities should the need be identified, </a:t>
            </a:r>
            <a:r>
              <a:rPr lang="en-GB" sz="1800" b="1" dirty="0"/>
              <a:t>or</a:t>
            </a:r>
          </a:p>
          <a:p>
            <a:pPr lvl="1">
              <a:spcAft>
                <a:spcPts val="600"/>
              </a:spcAft>
            </a:pPr>
            <a:r>
              <a:rPr lang="en-GB" sz="1600" dirty="0"/>
              <a:t>put in place those technical capabilities just in case</a:t>
            </a:r>
          </a:p>
          <a:p>
            <a:pPr marL="0" indent="0">
              <a:spcAft>
                <a:spcPts val="600"/>
              </a:spcAft>
              <a:buNone/>
            </a:pPr>
            <a:r>
              <a:rPr lang="en-GB" sz="1800" dirty="0"/>
              <a:t>Organisation can then provide patient-facing information to confirm compliance with national data opt-out policy (</a:t>
            </a:r>
            <a:r>
              <a:rPr lang="en-GB" sz="1800" dirty="0" err="1"/>
              <a:t>eg</a:t>
            </a:r>
            <a:r>
              <a:rPr lang="en-GB" sz="1800" dirty="0"/>
              <a:t> within its Privacy Notice)</a:t>
            </a:r>
          </a:p>
          <a:p>
            <a:pPr lvl="1">
              <a:spcAft>
                <a:spcPts val="600"/>
              </a:spcAft>
            </a:pPr>
            <a:endParaRPr lang="en-GB" sz="1600" dirty="0"/>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17</a:t>
            </a:fld>
            <a:endParaRPr lang="en-GB" dirty="0"/>
          </a:p>
        </p:txBody>
      </p:sp>
      <p:sp>
        <p:nvSpPr>
          <p:cNvPr id="8" name="Slide Number Placeholder 3">
            <a:extLst>
              <a:ext uri="{FF2B5EF4-FFF2-40B4-BE49-F238E27FC236}">
                <a16:creationId xmlns:a16="http://schemas.microsoft.com/office/drawing/2014/main" id="{FFBDA609-4100-4005-BF73-24DB9EB8125C}"/>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145051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FC8E-7584-438E-8517-8BA2673A93A2}"/>
              </a:ext>
            </a:extLst>
          </p:cNvPr>
          <p:cNvSpPr>
            <a:spLocks noGrp="1"/>
          </p:cNvSpPr>
          <p:nvPr>
            <p:ph type="title"/>
          </p:nvPr>
        </p:nvSpPr>
        <p:spPr>
          <a:xfrm>
            <a:off x="457200" y="123478"/>
            <a:ext cx="8229600" cy="857250"/>
          </a:xfrm>
        </p:spPr>
        <p:txBody>
          <a:bodyPr>
            <a:normAutofit/>
          </a:bodyPr>
          <a:lstStyle/>
          <a:p>
            <a:r>
              <a:rPr lang="en-GB" sz="2700" b="1" dirty="0"/>
              <a:t>How the national data opt-out works</a:t>
            </a:r>
          </a:p>
        </p:txBody>
      </p:sp>
      <p:sp>
        <p:nvSpPr>
          <p:cNvPr id="4" name="Slide Number Placeholder 3">
            <a:extLst>
              <a:ext uri="{FF2B5EF4-FFF2-40B4-BE49-F238E27FC236}">
                <a16:creationId xmlns:a16="http://schemas.microsoft.com/office/drawing/2014/main" id="{7C6FCD56-01C3-4760-B011-C9C7A3CB4EB4}"/>
              </a:ext>
            </a:extLst>
          </p:cNvPr>
          <p:cNvSpPr>
            <a:spLocks noGrp="1"/>
          </p:cNvSpPr>
          <p:nvPr>
            <p:ph type="sldNum" sz="quarter" idx="12"/>
          </p:nvPr>
        </p:nvSpPr>
        <p:spPr/>
        <p:txBody>
          <a:bodyPr/>
          <a:lstStyle/>
          <a:p>
            <a:fld id="{280AA684-6FB9-400F-B313-F111F0F48737}" type="slidenum">
              <a:rPr lang="en-GB" sz="1100" smtClean="0">
                <a:solidFill>
                  <a:srgbClr val="424D58"/>
                </a:solidFill>
              </a:rPr>
              <a:pPr/>
              <a:t>18</a:t>
            </a:fld>
            <a:endParaRPr lang="en-GB" sz="1100" dirty="0">
              <a:solidFill>
                <a:srgbClr val="424D58"/>
              </a:solidFill>
            </a:endParaRPr>
          </a:p>
        </p:txBody>
      </p:sp>
      <p:pic>
        <p:nvPicPr>
          <p:cNvPr id="5" name="Picture 2" descr="Image result for smartphone pc icon">
            <a:hlinkClick r:id="rId3"/>
            <a:extLst>
              <a:ext uri="{FF2B5EF4-FFF2-40B4-BE49-F238E27FC236}">
                <a16:creationId xmlns:a16="http://schemas.microsoft.com/office/drawing/2014/main" id="{2CD7B48B-571F-40CD-BC19-02F06C260681}"/>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9552" y="1347614"/>
            <a:ext cx="1625269" cy="7387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all centre icon">
            <a:hlinkClick r:id="rId6"/>
            <a:extLst>
              <a:ext uri="{FF2B5EF4-FFF2-40B4-BE49-F238E27FC236}">
                <a16:creationId xmlns:a16="http://schemas.microsoft.com/office/drawing/2014/main" id="{E4BBA562-1C60-4220-8BBE-2B4788ABF6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773" y="3075806"/>
            <a:ext cx="1082825" cy="8096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F5A942B-4E0D-4D54-BDEB-DBCC9018E56A}"/>
              </a:ext>
            </a:extLst>
          </p:cNvPr>
          <p:cNvPicPr>
            <a:picLocks noChangeAspect="1"/>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6499"/>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288922" y="2059760"/>
            <a:ext cx="981980" cy="981980"/>
          </a:xfrm>
          <a:prstGeom prst="rect">
            <a:avLst/>
          </a:prstGeom>
          <a:solidFill>
            <a:schemeClr val="bg1"/>
          </a:solidFill>
        </p:spPr>
      </p:pic>
      <p:sp>
        <p:nvSpPr>
          <p:cNvPr id="9" name="Title 1">
            <a:extLst>
              <a:ext uri="{FF2B5EF4-FFF2-40B4-BE49-F238E27FC236}">
                <a16:creationId xmlns:a16="http://schemas.microsoft.com/office/drawing/2014/main" id="{8439D187-1C6C-4B87-B18A-0E97C0B88697}"/>
              </a:ext>
            </a:extLst>
          </p:cNvPr>
          <p:cNvSpPr txBox="1">
            <a:spLocks/>
          </p:cNvSpPr>
          <p:nvPr/>
        </p:nvSpPr>
        <p:spPr>
          <a:xfrm>
            <a:off x="569570" y="2514138"/>
            <a:ext cx="1584176" cy="432048"/>
          </a:xfrm>
          <a:prstGeom prst="rect">
            <a:avLst/>
          </a:prstGeom>
        </p:spPr>
        <p:txBody>
          <a:bodyPr vert="horz" lIns="0" tIns="0" rIns="0" bIns="0" rtlCol="0" anchor="t">
            <a:normAutofit fontScale="925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Empower patients</a:t>
            </a:r>
          </a:p>
        </p:txBody>
      </p:sp>
      <p:sp>
        <p:nvSpPr>
          <p:cNvPr id="10" name="Title 1">
            <a:extLst>
              <a:ext uri="{FF2B5EF4-FFF2-40B4-BE49-F238E27FC236}">
                <a16:creationId xmlns:a16="http://schemas.microsoft.com/office/drawing/2014/main" id="{6FBE417F-4DD3-4AD8-BE71-8F7067BA90E7}"/>
              </a:ext>
            </a:extLst>
          </p:cNvPr>
          <p:cNvSpPr txBox="1">
            <a:spLocks/>
          </p:cNvSpPr>
          <p:nvPr/>
        </p:nvSpPr>
        <p:spPr>
          <a:xfrm>
            <a:off x="3052779" y="3186326"/>
            <a:ext cx="1584176" cy="432048"/>
          </a:xfrm>
          <a:prstGeom prst="rect">
            <a:avLst/>
          </a:prstGeom>
        </p:spPr>
        <p:txBody>
          <a:bodyPr vert="horz" lIns="0" tIns="0" rIns="0" bIns="0" rtlCol="0" anchor="t">
            <a:normAutofit fontScale="92500" lnSpcReduction="1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Store once – </a:t>
            </a:r>
          </a:p>
          <a:p>
            <a:pPr algn="ctr"/>
            <a:r>
              <a:rPr lang="en-GB" sz="1600" dirty="0"/>
              <a:t>use for all</a:t>
            </a:r>
          </a:p>
        </p:txBody>
      </p:sp>
      <p:sp>
        <p:nvSpPr>
          <p:cNvPr id="12" name="Title 1">
            <a:extLst>
              <a:ext uri="{FF2B5EF4-FFF2-40B4-BE49-F238E27FC236}">
                <a16:creationId xmlns:a16="http://schemas.microsoft.com/office/drawing/2014/main" id="{D987989D-4FB1-4A80-BECC-358DD09CC3F4}"/>
              </a:ext>
            </a:extLst>
          </p:cNvPr>
          <p:cNvSpPr txBox="1">
            <a:spLocks/>
          </p:cNvSpPr>
          <p:nvPr/>
        </p:nvSpPr>
        <p:spPr>
          <a:xfrm>
            <a:off x="5580112" y="2423841"/>
            <a:ext cx="1584176" cy="432048"/>
          </a:xfrm>
          <a:prstGeom prst="rect">
            <a:avLst/>
          </a:prstGeom>
        </p:spPr>
        <p:txBody>
          <a:bodyPr vert="horz" lIns="0" tIns="0" rIns="0" bIns="0" rtlCol="0" anchor="t">
            <a:normAutofit fontScale="92500" lnSpcReduction="1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Make simple to uphold</a:t>
            </a:r>
          </a:p>
        </p:txBody>
      </p:sp>
      <p:sp>
        <p:nvSpPr>
          <p:cNvPr id="13" name="Oval 12">
            <a:extLst>
              <a:ext uri="{FF2B5EF4-FFF2-40B4-BE49-F238E27FC236}">
                <a16:creationId xmlns:a16="http://schemas.microsoft.com/office/drawing/2014/main" id="{953CA9CA-75DA-4B73-8348-518F96D0C0CE}"/>
              </a:ext>
            </a:extLst>
          </p:cNvPr>
          <p:cNvSpPr/>
          <p:nvPr/>
        </p:nvSpPr>
        <p:spPr>
          <a:xfrm>
            <a:off x="5796136" y="1112058"/>
            <a:ext cx="1152128"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National bodies</a:t>
            </a:r>
          </a:p>
        </p:txBody>
      </p:sp>
      <p:sp>
        <p:nvSpPr>
          <p:cNvPr id="14" name="Oval 13">
            <a:extLst>
              <a:ext uri="{FF2B5EF4-FFF2-40B4-BE49-F238E27FC236}">
                <a16:creationId xmlns:a16="http://schemas.microsoft.com/office/drawing/2014/main" id="{65EA7B64-A8C4-4E5E-85B6-3D8E686457A1}"/>
              </a:ext>
            </a:extLst>
          </p:cNvPr>
          <p:cNvSpPr/>
          <p:nvPr/>
        </p:nvSpPr>
        <p:spPr>
          <a:xfrm>
            <a:off x="5796136" y="3041740"/>
            <a:ext cx="1152128"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Local health and care orgs</a:t>
            </a:r>
          </a:p>
        </p:txBody>
      </p:sp>
      <p:sp>
        <p:nvSpPr>
          <p:cNvPr id="15" name="Arrow: Left-Right 14">
            <a:extLst>
              <a:ext uri="{FF2B5EF4-FFF2-40B4-BE49-F238E27FC236}">
                <a16:creationId xmlns:a16="http://schemas.microsoft.com/office/drawing/2014/main" id="{B3600C3D-3A06-4085-9C78-6C2730077757}"/>
              </a:ext>
            </a:extLst>
          </p:cNvPr>
          <p:cNvSpPr/>
          <p:nvPr/>
        </p:nvSpPr>
        <p:spPr>
          <a:xfrm rot="1552481">
            <a:off x="2123728" y="1923678"/>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Left-Right 15">
            <a:extLst>
              <a:ext uri="{FF2B5EF4-FFF2-40B4-BE49-F238E27FC236}">
                <a16:creationId xmlns:a16="http://schemas.microsoft.com/office/drawing/2014/main" id="{BFBB8339-09F7-4E88-84E0-2AE991F8F887}"/>
              </a:ext>
            </a:extLst>
          </p:cNvPr>
          <p:cNvSpPr/>
          <p:nvPr/>
        </p:nvSpPr>
        <p:spPr>
          <a:xfrm rot="20194435">
            <a:off x="2125487" y="2838726"/>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Left-Right 16">
            <a:extLst>
              <a:ext uri="{FF2B5EF4-FFF2-40B4-BE49-F238E27FC236}">
                <a16:creationId xmlns:a16="http://schemas.microsoft.com/office/drawing/2014/main" id="{7CC296B4-A87E-4E99-8E77-6D2B11574423}"/>
              </a:ext>
            </a:extLst>
          </p:cNvPr>
          <p:cNvSpPr/>
          <p:nvPr/>
        </p:nvSpPr>
        <p:spPr>
          <a:xfrm rot="1552481">
            <a:off x="4450597" y="2838726"/>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Left-Right 18">
            <a:extLst>
              <a:ext uri="{FF2B5EF4-FFF2-40B4-BE49-F238E27FC236}">
                <a16:creationId xmlns:a16="http://schemas.microsoft.com/office/drawing/2014/main" id="{234C2CBD-85EE-4D8D-8238-C68C0298DF26}"/>
              </a:ext>
            </a:extLst>
          </p:cNvPr>
          <p:cNvSpPr/>
          <p:nvPr/>
        </p:nvSpPr>
        <p:spPr>
          <a:xfrm rot="20194435">
            <a:off x="4423017" y="1850975"/>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extLst>
              <a:ext uri="{FF2B5EF4-FFF2-40B4-BE49-F238E27FC236}">
                <a16:creationId xmlns:a16="http://schemas.microsoft.com/office/drawing/2014/main" id="{9CD4CFA8-FA5B-4D2D-8596-612BDBE3D6C6}"/>
              </a:ext>
            </a:extLst>
          </p:cNvPr>
          <p:cNvSpPr/>
          <p:nvPr/>
        </p:nvSpPr>
        <p:spPr>
          <a:xfrm>
            <a:off x="7056083" y="1431782"/>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7D762FC9-9F11-46BA-8F07-929C4D1C5653}"/>
              </a:ext>
            </a:extLst>
          </p:cNvPr>
          <p:cNvSpPr/>
          <p:nvPr/>
        </p:nvSpPr>
        <p:spPr>
          <a:xfrm rot="20164285">
            <a:off x="6905223" y="872061"/>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22">
            <a:extLst>
              <a:ext uri="{FF2B5EF4-FFF2-40B4-BE49-F238E27FC236}">
                <a16:creationId xmlns:a16="http://schemas.microsoft.com/office/drawing/2014/main" id="{9B27255D-116E-4E8D-81BA-5A79EEBC3B44}"/>
              </a:ext>
            </a:extLst>
          </p:cNvPr>
          <p:cNvSpPr/>
          <p:nvPr/>
        </p:nvSpPr>
        <p:spPr>
          <a:xfrm rot="921489">
            <a:off x="6964869" y="1902812"/>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4EA24349-30ED-4785-9E4B-66DD7812AA2B}"/>
              </a:ext>
            </a:extLst>
          </p:cNvPr>
          <p:cNvSpPr/>
          <p:nvPr/>
        </p:nvSpPr>
        <p:spPr>
          <a:xfrm>
            <a:off x="7080088" y="3387840"/>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445AECA8-D24B-41EF-A18B-0883BC2D5245}"/>
              </a:ext>
            </a:extLst>
          </p:cNvPr>
          <p:cNvSpPr/>
          <p:nvPr/>
        </p:nvSpPr>
        <p:spPr>
          <a:xfrm rot="20164285">
            <a:off x="6929228" y="2828119"/>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217E95A4-B162-460C-B00E-2C8773859380}"/>
              </a:ext>
            </a:extLst>
          </p:cNvPr>
          <p:cNvSpPr/>
          <p:nvPr/>
        </p:nvSpPr>
        <p:spPr>
          <a:xfrm rot="921489">
            <a:off x="6988874" y="3858870"/>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51521" y="4227934"/>
            <a:ext cx="8784976" cy="523220"/>
          </a:xfrm>
          <a:prstGeom prst="rect">
            <a:avLst/>
          </a:prstGeom>
          <a:noFill/>
        </p:spPr>
        <p:txBody>
          <a:bodyPr wrap="square" rtlCol="0">
            <a:spAutoFit/>
          </a:bodyPr>
          <a:lstStyle/>
          <a:p>
            <a:r>
              <a:rPr lang="en-GB" sz="1400" dirty="0"/>
              <a:t>NHS Digital and Public Health England are already applying national data opt-outs</a:t>
            </a:r>
          </a:p>
          <a:p>
            <a:r>
              <a:rPr lang="en-GB" sz="1400" dirty="0"/>
              <a:t>All other health and adult social care organisations must be compliant by March 2020</a:t>
            </a:r>
          </a:p>
        </p:txBody>
      </p:sp>
      <p:sp>
        <p:nvSpPr>
          <p:cNvPr id="27" name="Rectangle: Rounded Corners 26">
            <a:extLst>
              <a:ext uri="{FF2B5EF4-FFF2-40B4-BE49-F238E27FC236}">
                <a16:creationId xmlns:a16="http://schemas.microsoft.com/office/drawing/2014/main" id="{7476202A-5A88-4670-AAF6-B44932B01E7B}"/>
              </a:ext>
            </a:extLst>
          </p:cNvPr>
          <p:cNvSpPr/>
          <p:nvPr/>
        </p:nvSpPr>
        <p:spPr>
          <a:xfrm>
            <a:off x="4421256" y="771550"/>
            <a:ext cx="4421504" cy="34894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lide Number Placeholder 3">
            <a:extLst>
              <a:ext uri="{FF2B5EF4-FFF2-40B4-BE49-F238E27FC236}">
                <a16:creationId xmlns:a16="http://schemas.microsoft.com/office/drawing/2014/main" id="{A16D626F-086C-4B53-91E9-95634EF44E1C}"/>
              </a:ext>
            </a:extLst>
          </p:cNvPr>
          <p:cNvSpPr txBox="1">
            <a:spLocks/>
          </p:cNvSpPr>
          <p:nvPr/>
        </p:nvSpPr>
        <p:spPr>
          <a:xfrm>
            <a:off x="395536" y="4803998"/>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62839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A9FE-815F-4786-A275-347A530FB84F}"/>
              </a:ext>
            </a:extLst>
          </p:cNvPr>
          <p:cNvSpPr>
            <a:spLocks noGrp="1"/>
          </p:cNvSpPr>
          <p:nvPr>
            <p:ph type="title"/>
          </p:nvPr>
        </p:nvSpPr>
        <p:spPr/>
        <p:txBody>
          <a:bodyPr>
            <a:normAutofit/>
          </a:bodyPr>
          <a:lstStyle/>
          <a:p>
            <a:r>
              <a:rPr lang="en-GB" dirty="0"/>
              <a:t>Check for National Data Opt-outs service</a:t>
            </a:r>
          </a:p>
        </p:txBody>
      </p:sp>
      <p:sp>
        <p:nvSpPr>
          <p:cNvPr id="4" name="Slide Number Placeholder 3">
            <a:extLst>
              <a:ext uri="{FF2B5EF4-FFF2-40B4-BE49-F238E27FC236}">
                <a16:creationId xmlns:a16="http://schemas.microsoft.com/office/drawing/2014/main" id="{E16AE479-D37F-4569-968A-5B6866D22015}"/>
              </a:ext>
            </a:extLst>
          </p:cNvPr>
          <p:cNvSpPr>
            <a:spLocks noGrp="1"/>
          </p:cNvSpPr>
          <p:nvPr>
            <p:ph type="sldNum" sz="quarter" idx="12"/>
          </p:nvPr>
        </p:nvSpPr>
        <p:spPr/>
        <p:txBody>
          <a:bodyPr/>
          <a:lstStyle/>
          <a:p>
            <a:fld id="{4F2E129E-16B7-480B-972E-C025DBFD1D53}" type="slidenum">
              <a:rPr lang="en-GB" smtClean="0">
                <a:solidFill>
                  <a:srgbClr val="424D58"/>
                </a:solidFill>
              </a:rPr>
              <a:pPr/>
              <a:t>19</a:t>
            </a:fld>
            <a:endParaRPr lang="en-GB" dirty="0">
              <a:solidFill>
                <a:srgbClr val="424D58"/>
              </a:solidFill>
            </a:endParaRPr>
          </a:p>
        </p:txBody>
      </p:sp>
      <p:grpSp>
        <p:nvGrpSpPr>
          <p:cNvPr id="24" name="Group 23"/>
          <p:cNvGrpSpPr/>
          <p:nvPr/>
        </p:nvGrpSpPr>
        <p:grpSpPr>
          <a:xfrm>
            <a:off x="64906" y="1522621"/>
            <a:ext cx="2160241" cy="2156594"/>
            <a:chOff x="64906" y="1522621"/>
            <a:chExt cx="2160241" cy="2156594"/>
          </a:xfrm>
        </p:grpSpPr>
        <p:pic>
          <p:nvPicPr>
            <p:cNvPr id="13" name="Picture 4" descr="Related image">
              <a:hlinkClick r:id="rId3"/>
              <a:extLst>
                <a:ext uri="{FF2B5EF4-FFF2-40B4-BE49-F238E27FC236}">
                  <a16:creationId xmlns:a16="http://schemas.microsoft.com/office/drawing/2014/main" id="{5CF40E8C-8180-4103-B51A-47010D234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80" y="1522621"/>
              <a:ext cx="1456228" cy="1838994"/>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135">
              <a:extLst>
                <a:ext uri="{FF2B5EF4-FFF2-40B4-BE49-F238E27FC236}">
                  <a16:creationId xmlns:a16="http://schemas.microsoft.com/office/drawing/2014/main" id="{187F6A44-C8F7-4775-9A02-87AB829E6E51}"/>
                </a:ext>
              </a:extLst>
            </p:cNvPr>
            <p:cNvSpPr txBox="1">
              <a:spLocks/>
            </p:cNvSpPr>
            <p:nvPr/>
          </p:nvSpPr>
          <p:spPr>
            <a:xfrm>
              <a:off x="64906" y="3435846"/>
              <a:ext cx="2160241" cy="243369"/>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buClrTx/>
                <a:buSzTx/>
              </a:pPr>
              <a:r>
                <a:rPr lang="en-GB" sz="1100" b="0" dirty="0">
                  <a:solidFill>
                    <a:schemeClr val="tx1"/>
                  </a:solidFill>
                  <a:ea typeface="Helvetica Neue" charset="0"/>
                  <a:cs typeface="Helvetica Neue" charset="0"/>
                  <a:sym typeface="Arial"/>
                </a:rPr>
                <a:t>Health </a:t>
              </a:r>
              <a:r>
                <a:rPr lang="en-GB" sz="1100" b="0" dirty="0">
                  <a:solidFill>
                    <a:schemeClr val="tx1"/>
                  </a:solidFill>
                  <a:sym typeface="Arial"/>
                </a:rPr>
                <a:t>and Care </a:t>
              </a:r>
              <a:r>
                <a:rPr lang="en-GB" sz="1100" b="0" dirty="0">
                  <a:solidFill>
                    <a:schemeClr val="tx1"/>
                  </a:solidFill>
                  <a:ea typeface="Helvetica Neue" charset="0"/>
                  <a:cs typeface="Helvetica Neue" charset="0"/>
                  <a:sym typeface="Arial"/>
                </a:rPr>
                <a:t>Organisation</a:t>
              </a:r>
            </a:p>
          </p:txBody>
        </p:sp>
      </p:grpSp>
      <p:grpSp>
        <p:nvGrpSpPr>
          <p:cNvPr id="22" name="Group 21"/>
          <p:cNvGrpSpPr/>
          <p:nvPr/>
        </p:nvGrpSpPr>
        <p:grpSpPr>
          <a:xfrm>
            <a:off x="6156174" y="1347614"/>
            <a:ext cx="2771995" cy="2448272"/>
            <a:chOff x="6156174" y="1347614"/>
            <a:chExt cx="2771995" cy="2448272"/>
          </a:xfrm>
        </p:grpSpPr>
        <p:sp>
          <p:nvSpPr>
            <p:cNvPr id="6" name="Rectangle 5">
              <a:extLst>
                <a:ext uri="{FF2B5EF4-FFF2-40B4-BE49-F238E27FC236}">
                  <a16:creationId xmlns:a16="http://schemas.microsoft.com/office/drawing/2014/main" id="{E7FE2C76-6382-461A-A54C-760851483ED7}"/>
                </a:ext>
              </a:extLst>
            </p:cNvPr>
            <p:cNvSpPr/>
            <p:nvPr/>
          </p:nvSpPr>
          <p:spPr>
            <a:xfrm>
              <a:off x="6156174" y="1347614"/>
              <a:ext cx="2736305" cy="2448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8" descr="https://encrypted-tbn1.gstatic.com/images?q=tbn:ANd9GcS7UXF0b-bmT5InI4QkTHmzRAhcgo-GMJ4ekNRHQnX0DltCmaO-bw">
              <a:hlinkClick r:id="rId5"/>
              <a:extLst>
                <a:ext uri="{FF2B5EF4-FFF2-40B4-BE49-F238E27FC236}">
                  <a16:creationId xmlns:a16="http://schemas.microsoft.com/office/drawing/2014/main" id="{EC050E18-C5D4-41A0-98B1-9BBBFB65E0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3692" y="1884325"/>
              <a:ext cx="1305482" cy="1058913"/>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35">
              <a:extLst>
                <a:ext uri="{FF2B5EF4-FFF2-40B4-BE49-F238E27FC236}">
                  <a16:creationId xmlns:a16="http://schemas.microsoft.com/office/drawing/2014/main" id="{636ACA88-1D14-4BBE-8699-4D46F2582E29}"/>
                </a:ext>
              </a:extLst>
            </p:cNvPr>
            <p:cNvSpPr txBox="1">
              <a:spLocks/>
            </p:cNvSpPr>
            <p:nvPr/>
          </p:nvSpPr>
          <p:spPr>
            <a:xfrm>
              <a:off x="7553692" y="2976453"/>
              <a:ext cx="1374477" cy="243369"/>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pPr>
              <a:endParaRPr lang="en-US" sz="1800" dirty="0">
                <a:solidFill>
                  <a:schemeClr val="tx1"/>
                </a:solidFill>
                <a:latin typeface="+mn-lt"/>
                <a:ea typeface="Helvetica Neue" charset="0"/>
                <a:cs typeface="Helvetica Neue" charset="0"/>
                <a:sym typeface="Arial"/>
              </a:endParaRPr>
            </a:p>
            <a:p>
              <a:pPr>
                <a:lnSpc>
                  <a:spcPct val="100000"/>
                </a:lnSpc>
                <a:buClrTx/>
                <a:buSzTx/>
              </a:pPr>
              <a:r>
                <a:rPr lang="en-GB" sz="1200" b="0" dirty="0">
                  <a:solidFill>
                    <a:schemeClr val="tx1"/>
                  </a:solidFill>
                  <a:ea typeface="Helvetica Neue" charset="0"/>
                  <a:cs typeface="Helvetica Neue" charset="0"/>
                  <a:sym typeface="Arial"/>
                </a:rPr>
                <a:t>Spine repository</a:t>
              </a:r>
            </a:p>
            <a:p>
              <a:pPr>
                <a:lnSpc>
                  <a:spcPct val="100000"/>
                </a:lnSpc>
              </a:pPr>
              <a:endParaRPr lang="en-US" sz="2000" dirty="0">
                <a:solidFill>
                  <a:schemeClr val="accent1">
                    <a:lumMod val="75000"/>
                  </a:schemeClr>
                </a:solidFill>
                <a:latin typeface="Helvetica Neue" charset="0"/>
                <a:ea typeface="Helvetica Neue" charset="0"/>
                <a:cs typeface="Helvetica Neue" charset="0"/>
                <a:sym typeface="Arial"/>
              </a:endParaRPr>
            </a:p>
          </p:txBody>
        </p:sp>
        <p:sp>
          <p:nvSpPr>
            <p:cNvPr id="3" name="Rectangle 2">
              <a:extLst>
                <a:ext uri="{FF2B5EF4-FFF2-40B4-BE49-F238E27FC236}">
                  <a16:creationId xmlns:a16="http://schemas.microsoft.com/office/drawing/2014/main" id="{26675DE4-4FE8-47DC-A7E9-80CFF45AA295}"/>
                </a:ext>
              </a:extLst>
            </p:cNvPr>
            <p:cNvSpPr/>
            <p:nvPr/>
          </p:nvSpPr>
          <p:spPr>
            <a:xfrm>
              <a:off x="6366884" y="1808356"/>
              <a:ext cx="825457" cy="133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Helvetica Neue"/>
                </a:rPr>
                <a:t>Spine Interface</a:t>
              </a:r>
            </a:p>
          </p:txBody>
        </p:sp>
        <p:sp>
          <p:nvSpPr>
            <p:cNvPr id="21" name="Shape 135">
              <a:extLst>
                <a:ext uri="{FF2B5EF4-FFF2-40B4-BE49-F238E27FC236}">
                  <a16:creationId xmlns:a16="http://schemas.microsoft.com/office/drawing/2014/main" id="{8B0A7C2B-7C3C-4FFF-BD99-0E00BCA5178D}"/>
                </a:ext>
              </a:extLst>
            </p:cNvPr>
            <p:cNvSpPr txBox="1">
              <a:spLocks/>
            </p:cNvSpPr>
            <p:nvPr/>
          </p:nvSpPr>
          <p:spPr>
            <a:xfrm>
              <a:off x="6967462" y="1419622"/>
              <a:ext cx="1064459" cy="243369"/>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buClrTx/>
                <a:buSzTx/>
              </a:pPr>
              <a:r>
                <a:rPr lang="en-GB" sz="1200" dirty="0">
                  <a:solidFill>
                    <a:schemeClr val="tx1"/>
                  </a:solidFill>
                  <a:ea typeface="Helvetica Neue" charset="0"/>
                  <a:cs typeface="Helvetica Neue" charset="0"/>
                  <a:sym typeface="Arial"/>
                </a:rPr>
                <a:t>NHS Digital</a:t>
              </a:r>
            </a:p>
          </p:txBody>
        </p:sp>
        <p:sp>
          <p:nvSpPr>
            <p:cNvPr id="7" name="Arrow: Left-Right 6">
              <a:extLst>
                <a:ext uri="{FF2B5EF4-FFF2-40B4-BE49-F238E27FC236}">
                  <a16:creationId xmlns:a16="http://schemas.microsoft.com/office/drawing/2014/main" id="{E8DEB8B3-F6E8-4273-B9EE-F0309CB79AB6}"/>
                </a:ext>
              </a:extLst>
            </p:cNvPr>
            <p:cNvSpPr/>
            <p:nvPr/>
          </p:nvSpPr>
          <p:spPr>
            <a:xfrm>
              <a:off x="7192341" y="2262060"/>
              <a:ext cx="614703"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6228184" y="3361615"/>
              <a:ext cx="2630990" cy="400110"/>
            </a:xfrm>
            <a:prstGeom prst="rect">
              <a:avLst/>
            </a:prstGeom>
            <a:noFill/>
          </p:spPr>
          <p:txBody>
            <a:bodyPr wrap="square" rtlCol="0">
              <a:spAutoFit/>
            </a:bodyPr>
            <a:lstStyle/>
            <a:p>
              <a:r>
                <a:rPr lang="en-GB" sz="1000" b="1" dirty="0"/>
                <a:t>All opt-outs are removed before returning list to organisation</a:t>
              </a:r>
            </a:p>
          </p:txBody>
        </p:sp>
      </p:grpSp>
      <p:grpSp>
        <p:nvGrpSpPr>
          <p:cNvPr id="5" name="Group 4"/>
          <p:cNvGrpSpPr/>
          <p:nvPr/>
        </p:nvGrpSpPr>
        <p:grpSpPr>
          <a:xfrm>
            <a:off x="1627006" y="1347614"/>
            <a:ext cx="7273754" cy="3134075"/>
            <a:chOff x="1627006" y="1347614"/>
            <a:chExt cx="7273754" cy="3134075"/>
          </a:xfrm>
        </p:grpSpPr>
        <p:sp>
          <p:nvSpPr>
            <p:cNvPr id="17" name="Shape 135">
              <a:extLst>
                <a:ext uri="{FF2B5EF4-FFF2-40B4-BE49-F238E27FC236}">
                  <a16:creationId xmlns:a16="http://schemas.microsoft.com/office/drawing/2014/main" id="{1AC8B344-BE50-4A87-B517-4C8EC151972D}"/>
                </a:ext>
              </a:extLst>
            </p:cNvPr>
            <p:cNvSpPr txBox="1">
              <a:spLocks/>
            </p:cNvSpPr>
            <p:nvPr/>
          </p:nvSpPr>
          <p:spPr>
            <a:xfrm>
              <a:off x="6084168" y="3989082"/>
              <a:ext cx="2816592" cy="492607"/>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pPr>
              <a:endParaRPr lang="en-US" sz="1800" dirty="0">
                <a:solidFill>
                  <a:schemeClr val="tx1"/>
                </a:solidFill>
                <a:latin typeface="+mn-lt"/>
                <a:ea typeface="Helvetica Neue" charset="0"/>
                <a:cs typeface="Helvetica Neue" charset="0"/>
                <a:sym typeface="Arial"/>
              </a:endParaRPr>
            </a:p>
            <a:p>
              <a:pPr>
                <a:lnSpc>
                  <a:spcPct val="100000"/>
                </a:lnSpc>
                <a:buClrTx/>
                <a:buSzTx/>
              </a:pPr>
              <a:r>
                <a:rPr lang="en-GB" sz="1050" b="0" dirty="0">
                  <a:solidFill>
                    <a:schemeClr val="tx1"/>
                  </a:solidFill>
                  <a:ea typeface="Helvetica Neue" charset="0"/>
                  <a:cs typeface="Helvetica Neue" charset="0"/>
                  <a:sym typeface="Arial"/>
                </a:rPr>
                <a:t>* MESH = Messaging Exchange for Social Care and Health</a:t>
              </a:r>
            </a:p>
            <a:p>
              <a:pPr>
                <a:lnSpc>
                  <a:spcPct val="100000"/>
                </a:lnSpc>
                <a:buClrTx/>
                <a:buSzTx/>
              </a:pPr>
              <a:r>
                <a:rPr lang="en-US" sz="1050" b="0" dirty="0">
                  <a:solidFill>
                    <a:schemeClr val="tx1"/>
                  </a:solidFill>
                  <a:latin typeface="Helvetica Neue" charset="0"/>
                  <a:ea typeface="Helvetica Neue" charset="0"/>
                  <a:cs typeface="Helvetica Neue" charset="0"/>
                  <a:sym typeface="Arial"/>
                </a:rPr>
                <a:t>Encryption at the business level not required</a:t>
              </a:r>
            </a:p>
            <a:p>
              <a:pPr>
                <a:lnSpc>
                  <a:spcPct val="100000"/>
                </a:lnSpc>
              </a:pPr>
              <a:endParaRPr lang="en-US" sz="2000" dirty="0">
                <a:solidFill>
                  <a:schemeClr val="accent1">
                    <a:lumMod val="75000"/>
                  </a:schemeClr>
                </a:solidFill>
                <a:latin typeface="Helvetica Neue" charset="0"/>
                <a:ea typeface="Helvetica Neue" charset="0"/>
                <a:cs typeface="Helvetica Neue" charset="0"/>
                <a:sym typeface="Arial"/>
              </a:endParaRPr>
            </a:p>
          </p:txBody>
        </p:sp>
        <p:grpSp>
          <p:nvGrpSpPr>
            <p:cNvPr id="11" name="Group 10"/>
            <p:cNvGrpSpPr/>
            <p:nvPr/>
          </p:nvGrpSpPr>
          <p:grpSpPr>
            <a:xfrm>
              <a:off x="1627006" y="1347614"/>
              <a:ext cx="4529170" cy="777468"/>
              <a:chOff x="1627006" y="1347614"/>
              <a:chExt cx="4529170" cy="777468"/>
            </a:xfrm>
          </p:grpSpPr>
          <p:sp>
            <p:nvSpPr>
              <p:cNvPr id="16" name="Shape 135">
                <a:extLst>
                  <a:ext uri="{FF2B5EF4-FFF2-40B4-BE49-F238E27FC236}">
                    <a16:creationId xmlns:a16="http://schemas.microsoft.com/office/drawing/2014/main" id="{744BFDB7-FBAD-4CB6-8CD6-93F0B745345C}"/>
                  </a:ext>
                </a:extLst>
              </p:cNvPr>
              <p:cNvSpPr txBox="1">
                <a:spLocks/>
              </p:cNvSpPr>
              <p:nvPr/>
            </p:nvSpPr>
            <p:spPr>
              <a:xfrm>
                <a:off x="1627008" y="1347614"/>
                <a:ext cx="4529166" cy="777468"/>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gn="ctr">
                  <a:lnSpc>
                    <a:spcPct val="100000"/>
                  </a:lnSpc>
                </a:pPr>
                <a:endParaRPr lang="en-US" sz="1800" dirty="0">
                  <a:solidFill>
                    <a:schemeClr val="tx1"/>
                  </a:solidFill>
                  <a:latin typeface="+mn-lt"/>
                  <a:ea typeface="Helvetica Neue" charset="0"/>
                  <a:cs typeface="Helvetica Neue" charset="0"/>
                  <a:sym typeface="Arial"/>
                </a:endParaRPr>
              </a:p>
              <a:p>
                <a:pPr algn="ctr">
                  <a:lnSpc>
                    <a:spcPct val="100000"/>
                  </a:lnSpc>
                  <a:buClrTx/>
                  <a:buSzTx/>
                </a:pPr>
                <a:r>
                  <a:rPr lang="en-GB" sz="1200" dirty="0">
                    <a:solidFill>
                      <a:srgbClr val="FF0000"/>
                    </a:solidFill>
                    <a:ea typeface="Helvetica Neue" charset="0"/>
                    <a:cs typeface="Helvetica Neue" charset="0"/>
                    <a:sym typeface="Arial"/>
                  </a:rPr>
                  <a:t>Provider will supply only NHS Numbers within a specific dataset</a:t>
                </a:r>
              </a:p>
              <a:p>
                <a:pPr algn="ctr">
                  <a:lnSpc>
                    <a:spcPct val="100000"/>
                  </a:lnSpc>
                  <a:buClrTx/>
                  <a:buSzTx/>
                </a:pPr>
                <a:endParaRPr lang="en-GB" sz="1200" b="0" dirty="0">
                  <a:solidFill>
                    <a:srgbClr val="FF0000"/>
                  </a:solidFill>
                  <a:ea typeface="Helvetica Neue" charset="0"/>
                  <a:cs typeface="Helvetica Neue" charset="0"/>
                  <a:sym typeface="Arial"/>
                </a:endParaRPr>
              </a:p>
              <a:p>
                <a:pPr algn="ctr">
                  <a:lnSpc>
                    <a:spcPct val="100000"/>
                  </a:lnSpc>
                  <a:buClrTx/>
                  <a:buSzTx/>
                </a:pPr>
                <a:r>
                  <a:rPr lang="en-GB" sz="1200" dirty="0">
                    <a:solidFill>
                      <a:srgbClr val="FF0000"/>
                    </a:solidFill>
                    <a:ea typeface="Helvetica Neue" charset="0"/>
                    <a:cs typeface="Helvetica Neue" charset="0"/>
                    <a:sym typeface="Arial"/>
                  </a:rPr>
                  <a:t>Encryption at the transit level through use of MESH*</a:t>
                </a:r>
              </a:p>
              <a:p>
                <a:pPr algn="ctr">
                  <a:lnSpc>
                    <a:spcPct val="100000"/>
                  </a:lnSpc>
                </a:pPr>
                <a:endParaRPr lang="en-US" sz="2000" dirty="0">
                  <a:solidFill>
                    <a:schemeClr val="accent1">
                      <a:lumMod val="75000"/>
                    </a:schemeClr>
                  </a:solidFill>
                  <a:latin typeface="Helvetica Neue" charset="0"/>
                  <a:ea typeface="Helvetica Neue" charset="0"/>
                  <a:cs typeface="Helvetica Neue" charset="0"/>
                  <a:sym typeface="Arial"/>
                </a:endParaRPr>
              </a:p>
            </p:txBody>
          </p:sp>
          <p:sp>
            <p:nvSpPr>
              <p:cNvPr id="15" name="Right Arrow 24">
                <a:extLst>
                  <a:ext uri="{FF2B5EF4-FFF2-40B4-BE49-F238E27FC236}">
                    <a16:creationId xmlns:a16="http://schemas.microsoft.com/office/drawing/2014/main" id="{F616BA99-EAE7-4848-8026-E439B4661DBC}"/>
                  </a:ext>
                </a:extLst>
              </p:cNvPr>
              <p:cNvSpPr/>
              <p:nvPr/>
            </p:nvSpPr>
            <p:spPr>
              <a:xfrm>
                <a:off x="1627006" y="1665143"/>
                <a:ext cx="4529170" cy="256828"/>
              </a:xfrm>
              <a:prstGeom prst="rightArrow">
                <a:avLst/>
              </a:prstGeom>
              <a:solidFill>
                <a:srgbClr val="FF000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extrusionH="76200" contourW="12700">
                <a:bevelT w="190500" h="38100"/>
                <a:extrusionClr>
                  <a:srgbClr val="FF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8900" y="3098137"/>
            <a:ext cx="4669283"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Shape 135">
            <a:extLst>
              <a:ext uri="{FF2B5EF4-FFF2-40B4-BE49-F238E27FC236}">
                <a16:creationId xmlns:a16="http://schemas.microsoft.com/office/drawing/2014/main" id="{F9975B03-D337-4CF3-B4A2-E77AC613685E}"/>
              </a:ext>
            </a:extLst>
          </p:cNvPr>
          <p:cNvSpPr txBox="1">
            <a:spLocks/>
          </p:cNvSpPr>
          <p:nvPr/>
        </p:nvSpPr>
        <p:spPr>
          <a:xfrm>
            <a:off x="1657043" y="2343531"/>
            <a:ext cx="4529166" cy="777468"/>
          </a:xfrm>
          <a:prstGeom prst="rect">
            <a:avLst/>
          </a:prstGeom>
          <a:noFill/>
          <a:ln>
            <a:noFill/>
          </a:ln>
        </p:spPr>
        <p:txBody>
          <a:bodyPr vert="horz" lIns="68575" tIns="68575" rIns="68575" bIns="68575"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gn="ctr">
              <a:lnSpc>
                <a:spcPct val="100000"/>
              </a:lnSpc>
            </a:pPr>
            <a:endParaRPr lang="en-US" sz="1800" dirty="0">
              <a:solidFill>
                <a:schemeClr val="tx1"/>
              </a:solidFill>
              <a:latin typeface="+mn-lt"/>
              <a:ea typeface="Helvetica Neue" charset="0"/>
              <a:cs typeface="Helvetica Neue" charset="0"/>
              <a:sym typeface="Arial"/>
            </a:endParaRPr>
          </a:p>
          <a:p>
            <a:pPr algn="ctr">
              <a:lnSpc>
                <a:spcPct val="100000"/>
              </a:lnSpc>
              <a:buClrTx/>
              <a:buSzTx/>
            </a:pPr>
            <a:r>
              <a:rPr lang="en-GB" sz="1200" dirty="0">
                <a:solidFill>
                  <a:srgbClr val="00B050"/>
                </a:solidFill>
                <a:ea typeface="Helvetica Neue" charset="0"/>
                <a:cs typeface="Helvetica Neue" charset="0"/>
                <a:sym typeface="Arial"/>
              </a:rPr>
              <a:t>NHS Digital return list of NHS Numbers where no national data opt-out is set</a:t>
            </a:r>
          </a:p>
          <a:p>
            <a:pPr algn="ctr">
              <a:lnSpc>
                <a:spcPct val="100000"/>
              </a:lnSpc>
              <a:buClrTx/>
              <a:buSzTx/>
            </a:pPr>
            <a:endParaRPr lang="en-GB" sz="1200" b="0" dirty="0">
              <a:solidFill>
                <a:srgbClr val="00B050"/>
              </a:solidFill>
              <a:ea typeface="Helvetica Neue" charset="0"/>
              <a:cs typeface="Helvetica Neue" charset="0"/>
              <a:sym typeface="Arial"/>
            </a:endParaRPr>
          </a:p>
          <a:p>
            <a:pPr algn="ctr">
              <a:lnSpc>
                <a:spcPct val="100000"/>
              </a:lnSpc>
              <a:buClrTx/>
              <a:buSzTx/>
            </a:pPr>
            <a:r>
              <a:rPr lang="en-GB" sz="1200" dirty="0">
                <a:solidFill>
                  <a:srgbClr val="00B050"/>
                </a:solidFill>
                <a:ea typeface="Helvetica Neue" charset="0"/>
                <a:cs typeface="Helvetica Neue" charset="0"/>
                <a:sym typeface="Arial"/>
              </a:rPr>
              <a:t>Encryption at the transit level through use of MESH*</a:t>
            </a:r>
          </a:p>
          <a:p>
            <a:pPr algn="ctr">
              <a:lnSpc>
                <a:spcPct val="100000"/>
              </a:lnSpc>
            </a:pPr>
            <a:endParaRPr lang="en-US" sz="2000" dirty="0">
              <a:solidFill>
                <a:schemeClr val="accent1">
                  <a:lumMod val="75000"/>
                </a:schemeClr>
              </a:solidFill>
              <a:latin typeface="Helvetica Neue" charset="0"/>
              <a:ea typeface="Helvetica Neue" charset="0"/>
              <a:cs typeface="Helvetica Neue" charset="0"/>
              <a:sym typeface="Arial"/>
            </a:endParaRPr>
          </a:p>
        </p:txBody>
      </p:sp>
      <p:sp>
        <p:nvSpPr>
          <p:cNvPr id="9" name="TextBox 8">
            <a:extLst>
              <a:ext uri="{FF2B5EF4-FFF2-40B4-BE49-F238E27FC236}">
                <a16:creationId xmlns:a16="http://schemas.microsoft.com/office/drawing/2014/main" id="{833F2E61-309E-4856-B505-D30822FC15A8}"/>
              </a:ext>
            </a:extLst>
          </p:cNvPr>
          <p:cNvSpPr txBox="1"/>
          <p:nvPr/>
        </p:nvSpPr>
        <p:spPr>
          <a:xfrm>
            <a:off x="323528" y="3867894"/>
            <a:ext cx="5544616" cy="923330"/>
          </a:xfrm>
          <a:prstGeom prst="rect">
            <a:avLst/>
          </a:prstGeom>
          <a:solidFill>
            <a:schemeClr val="accent4">
              <a:lumMod val="20000"/>
              <a:lumOff val="80000"/>
            </a:schemeClr>
          </a:solidFill>
          <a:ln>
            <a:solidFill>
              <a:schemeClr val="accent2"/>
            </a:solidFill>
          </a:ln>
        </p:spPr>
        <p:txBody>
          <a:bodyPr wrap="square" rtlCol="0">
            <a:spAutoFit/>
          </a:bodyPr>
          <a:lstStyle/>
          <a:p>
            <a:r>
              <a:rPr lang="en-GB" dirty="0"/>
              <a:t>To help GP practices to become compliant, the 4 GP system suppliers have been commissioned to embed this service into their systems.</a:t>
            </a:r>
          </a:p>
        </p:txBody>
      </p:sp>
      <p:sp>
        <p:nvSpPr>
          <p:cNvPr id="27" name="Slide Number Placeholder 3">
            <a:extLst>
              <a:ext uri="{FF2B5EF4-FFF2-40B4-BE49-F238E27FC236}">
                <a16:creationId xmlns:a16="http://schemas.microsoft.com/office/drawing/2014/main" id="{D7D85FE8-8573-4A16-8368-C26DEC6ED335}"/>
              </a:ext>
            </a:extLst>
          </p:cNvPr>
          <p:cNvSpPr txBox="1">
            <a:spLocks/>
          </p:cNvSpPr>
          <p:nvPr/>
        </p:nvSpPr>
        <p:spPr>
          <a:xfrm>
            <a:off x="467544" y="4803998"/>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212743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15C3-C536-4F50-9F7F-F2E6950230AA}"/>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B47A2AEC-17A3-4878-98ED-398E180328FB}"/>
              </a:ext>
            </a:extLst>
          </p:cNvPr>
          <p:cNvSpPr>
            <a:spLocks noGrp="1"/>
          </p:cNvSpPr>
          <p:nvPr>
            <p:ph idx="1"/>
          </p:nvPr>
        </p:nvSpPr>
        <p:spPr/>
        <p:txBody>
          <a:bodyPr vert="horz" lIns="0" tIns="0" rIns="0" bIns="0" rtlCol="0">
            <a:normAutofit/>
          </a:bodyPr>
          <a:lstStyle/>
          <a:p>
            <a:pPr>
              <a:spcAft>
                <a:spcPts val="600"/>
              </a:spcAft>
            </a:pPr>
            <a:r>
              <a:rPr lang="en-GB" sz="2800" dirty="0"/>
              <a:t>Update on national data opt-out </a:t>
            </a:r>
          </a:p>
          <a:p>
            <a:pPr>
              <a:spcAft>
                <a:spcPts val="600"/>
              </a:spcAft>
            </a:pPr>
            <a:r>
              <a:rPr lang="en-GB" sz="2800" dirty="0"/>
              <a:t>Patient information and setting service</a:t>
            </a:r>
          </a:p>
          <a:p>
            <a:pPr>
              <a:spcAft>
                <a:spcPts val="600"/>
              </a:spcAft>
            </a:pPr>
            <a:r>
              <a:rPr lang="en-GB" sz="2800" dirty="0"/>
              <a:t>National data opt-out policy</a:t>
            </a:r>
          </a:p>
          <a:p>
            <a:pPr>
              <a:spcAft>
                <a:spcPts val="600"/>
              </a:spcAft>
            </a:pPr>
            <a:r>
              <a:rPr lang="en-GB" sz="2800" dirty="0"/>
              <a:t>Becoming compliant</a:t>
            </a:r>
          </a:p>
          <a:p>
            <a:pPr>
              <a:spcAft>
                <a:spcPts val="600"/>
              </a:spcAft>
            </a:pPr>
            <a:r>
              <a:rPr lang="en-GB" sz="2800" dirty="0"/>
              <a:t>Further information</a:t>
            </a:r>
          </a:p>
        </p:txBody>
      </p:sp>
      <p:sp>
        <p:nvSpPr>
          <p:cNvPr id="4" name="Slide Number Placeholder 3">
            <a:extLst>
              <a:ext uri="{FF2B5EF4-FFF2-40B4-BE49-F238E27FC236}">
                <a16:creationId xmlns:a16="http://schemas.microsoft.com/office/drawing/2014/main" id="{DA7C26F1-91A0-4032-B20F-CB2C8B67EFBA}"/>
              </a:ext>
            </a:extLst>
          </p:cNvPr>
          <p:cNvSpPr>
            <a:spLocks noGrp="1"/>
          </p:cNvSpPr>
          <p:nvPr>
            <p:ph type="sldNum" sz="quarter" idx="12"/>
          </p:nvPr>
        </p:nvSpPr>
        <p:spPr/>
        <p:txBody>
          <a:bodyPr/>
          <a:lstStyle/>
          <a:p>
            <a:fld id="{4F2E129E-16B7-480B-972E-C025DBFD1D53}" type="slidenum">
              <a:rPr lang="en-GB" smtClean="0">
                <a:solidFill>
                  <a:srgbClr val="424D58"/>
                </a:solidFill>
              </a:rPr>
              <a:pPr/>
              <a:t>2</a:t>
            </a:fld>
            <a:endParaRPr lang="en-GB" dirty="0">
              <a:solidFill>
                <a:srgbClr val="424D58"/>
              </a:solidFill>
            </a:endParaRPr>
          </a:p>
        </p:txBody>
      </p:sp>
    </p:spTree>
    <p:extLst>
      <p:ext uri="{BB962C8B-B14F-4D97-AF65-F5344CB8AC3E}">
        <p14:creationId xmlns:p14="http://schemas.microsoft.com/office/powerpoint/2010/main" val="291344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a:xfrm>
            <a:off x="720000" y="299489"/>
            <a:ext cx="7632000" cy="529568"/>
          </a:xfrm>
        </p:spPr>
        <p:txBody>
          <a:bodyPr>
            <a:normAutofit/>
          </a:bodyPr>
          <a:lstStyle/>
          <a:p>
            <a:r>
              <a:rPr lang="en-US" dirty="0"/>
              <a:t>Supporting organisations with compliance</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659488" y="1039659"/>
            <a:ext cx="7822244" cy="3651990"/>
          </a:xfrm>
        </p:spPr>
        <p:txBody>
          <a:bodyPr>
            <a:normAutofit/>
          </a:bodyPr>
          <a:lstStyle/>
          <a:p>
            <a:pPr lvl="0"/>
            <a:r>
              <a:rPr lang="en-GB" sz="2000" dirty="0"/>
              <a:t>NHS Digital – compliant since May 2018 </a:t>
            </a:r>
          </a:p>
          <a:p>
            <a:pPr lvl="0"/>
            <a:r>
              <a:rPr lang="en-GB" sz="2000" dirty="0"/>
              <a:t>Data Services for Commissioners Regional Offices (DSCROs) - compliant since May 2018</a:t>
            </a:r>
          </a:p>
          <a:p>
            <a:pPr lvl="0"/>
            <a:r>
              <a:rPr lang="en-GB" sz="2000" dirty="0"/>
              <a:t>Public Health England – compliant since September 2018</a:t>
            </a:r>
          </a:p>
          <a:p>
            <a:pPr lvl="0"/>
            <a:r>
              <a:rPr lang="en-GB" sz="2000" dirty="0"/>
              <a:t>Other national organisations: in progress</a:t>
            </a:r>
          </a:p>
          <a:p>
            <a:r>
              <a:rPr lang="en-GB" sz="2000" b="1" dirty="0"/>
              <a:t>NHS Trusts: February 2019 – August 2019</a:t>
            </a:r>
          </a:p>
          <a:p>
            <a:pPr lvl="0"/>
            <a:r>
              <a:rPr lang="en-GB" sz="2000" dirty="0"/>
              <a:t>GP practices and CCGs: May – October 2019</a:t>
            </a:r>
          </a:p>
          <a:p>
            <a:pPr lvl="0"/>
            <a:r>
              <a:rPr lang="en-GB" sz="2100" dirty="0"/>
              <a:t>Local authorities and adult social care: April 2019 - March 2020</a:t>
            </a:r>
            <a:endParaRPr lang="en-GB" sz="2000" dirty="0"/>
          </a:p>
          <a:p>
            <a:pPr lvl="0"/>
            <a:r>
              <a:rPr lang="en-GB" sz="2000" dirty="0"/>
              <a:t>Others (</a:t>
            </a:r>
            <a:r>
              <a:rPr lang="en-GB" sz="2000" dirty="0" err="1"/>
              <a:t>eg</a:t>
            </a:r>
            <a:r>
              <a:rPr lang="en-GB" sz="2000" dirty="0"/>
              <a:t> pharmacies, NHS dental/opticians): October 2019 – March 2020</a:t>
            </a:r>
          </a:p>
          <a:p>
            <a:endParaRPr lang="en-GB" sz="2000" dirty="0"/>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20</a:t>
            </a:fld>
            <a:endParaRPr lang="en-GB" dirty="0"/>
          </a:p>
        </p:txBody>
      </p:sp>
      <p:pic>
        <p:nvPicPr>
          <p:cNvPr id="8" name="Picture 2" descr="C:\Users\sued1\AppData\Local\Microsoft\Windows\Temporary Internet Files\Content.IE5\3J3QWK68\green_tick[1].jpg">
            <a:extLst>
              <a:ext uri="{FF2B5EF4-FFF2-40B4-BE49-F238E27FC236}">
                <a16:creationId xmlns:a16="http://schemas.microsoft.com/office/drawing/2014/main" id="{982A408E-CF85-4537-A026-03213448C1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33" y="1039663"/>
            <a:ext cx="463936" cy="3981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ued1\AppData\Local\Microsoft\Windows\Temporary Internet Files\Content.IE5\3J3QWK68\green_tick[1].jpg">
            <a:extLst>
              <a:ext uri="{FF2B5EF4-FFF2-40B4-BE49-F238E27FC236}">
                <a16:creationId xmlns:a16="http://schemas.microsoft.com/office/drawing/2014/main" id="{85D526B2-CB52-4ECC-B271-B745EE4E86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22" y="1479521"/>
            <a:ext cx="463936" cy="398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ued1\AppData\Local\Microsoft\Windows\Temporary Internet Files\Content.IE5\3J3QWK68\green_tick[1].jpg">
            <a:extLst>
              <a:ext uri="{FF2B5EF4-FFF2-40B4-BE49-F238E27FC236}">
                <a16:creationId xmlns:a16="http://schemas.microsoft.com/office/drawing/2014/main" id="{F6C1CF65-A1F3-4B6E-8ED0-DBA084B62B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33" y="2008990"/>
            <a:ext cx="463936" cy="398106"/>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id="{3A5CEBB1-C1E0-4602-97F8-27787E4A0511}"/>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1214444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46B13A-DACC-48D1-8287-AD1B97F1BD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57803" y="1694442"/>
            <a:ext cx="1388394" cy="1368649"/>
          </a:xfrm>
          <a:prstGeom prst="rect">
            <a:avLst/>
          </a:prstGeom>
        </p:spPr>
      </p:pic>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a:xfrm>
            <a:off x="720000" y="359999"/>
            <a:ext cx="7632000" cy="787553"/>
          </a:xfrm>
        </p:spPr>
        <p:txBody>
          <a:bodyPr>
            <a:normAutofit/>
          </a:bodyPr>
          <a:lstStyle/>
          <a:p>
            <a:r>
              <a:rPr lang="en-US" dirty="0"/>
              <a:t>Compliance resources</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467545" y="987574"/>
            <a:ext cx="7704000" cy="3795926"/>
          </a:xfrm>
        </p:spPr>
        <p:txBody>
          <a:bodyPr>
            <a:normAutofit/>
          </a:bodyPr>
          <a:lstStyle/>
          <a:p>
            <a:pPr marL="0" lvl="0" indent="0">
              <a:buNone/>
            </a:pPr>
            <a:r>
              <a:rPr lang="en-GB" sz="2000" dirty="0"/>
              <a:t>Guidance on our compliance page to help:</a:t>
            </a:r>
          </a:p>
          <a:p>
            <a:pPr lvl="1">
              <a:buFont typeface="Arial" panose="020B0604020202020204" pitchFamily="34" charset="0"/>
              <a:buChar char="•"/>
            </a:pPr>
            <a:r>
              <a:rPr lang="en-GB" sz="1800" dirty="0"/>
              <a:t>understand what being compliant with the national data opt-out policy means</a:t>
            </a:r>
          </a:p>
          <a:p>
            <a:pPr lvl="1">
              <a:buFont typeface="Arial" panose="020B0604020202020204" pitchFamily="34" charset="0"/>
              <a:buChar char="•"/>
            </a:pPr>
            <a:r>
              <a:rPr lang="en-GB" sz="1800" dirty="0"/>
              <a:t>plan the tasks and actions required, e.g.</a:t>
            </a:r>
          </a:p>
          <a:p>
            <a:pPr marL="1000125" lvl="2" indent="-285750">
              <a:buFontTx/>
              <a:buChar char="-"/>
            </a:pPr>
            <a:r>
              <a:rPr lang="en-GB" sz="1600" dirty="0"/>
              <a:t>consider and update data use and release policies and procedures</a:t>
            </a:r>
          </a:p>
          <a:p>
            <a:pPr marL="1000125" lvl="2" indent="-285750">
              <a:buFontTx/>
              <a:buChar char="-"/>
            </a:pPr>
            <a:r>
              <a:rPr lang="en-GB" sz="1600" dirty="0"/>
              <a:t>to support technical implementation</a:t>
            </a:r>
          </a:p>
          <a:p>
            <a:pPr marL="1000125" lvl="2" indent="-285750">
              <a:buFontTx/>
              <a:buChar char="-"/>
            </a:pPr>
            <a:r>
              <a:rPr lang="en-GB" sz="1600" dirty="0"/>
              <a:t>communicating compliance internally and externally</a:t>
            </a:r>
          </a:p>
          <a:p>
            <a:pPr marL="0" indent="0">
              <a:buNone/>
            </a:pPr>
            <a:r>
              <a:rPr lang="en-GB" sz="2000" dirty="0"/>
              <a:t>Coming soon (currently testing with organisations) </a:t>
            </a:r>
          </a:p>
          <a:p>
            <a:pPr lvl="1">
              <a:buFont typeface="Arial" panose="020B0604020202020204" pitchFamily="34" charset="0"/>
              <a:buChar char="•"/>
            </a:pPr>
            <a:r>
              <a:rPr lang="en-GB" sz="1800" dirty="0"/>
              <a:t>examples of real data uses and position on whether opt-outs apply to help assessing own data uses</a:t>
            </a:r>
          </a:p>
          <a:p>
            <a:pPr lvl="1">
              <a:buFont typeface="Arial" panose="020B0604020202020204" pitchFamily="34" charset="0"/>
              <a:buChar char="•"/>
            </a:pPr>
            <a:r>
              <a:rPr lang="en-GB" sz="1800" dirty="0"/>
              <a:t>information to help with DPIAs</a:t>
            </a:r>
          </a:p>
          <a:p>
            <a:pPr marL="457200" lvl="1" indent="0">
              <a:buNone/>
            </a:pPr>
            <a:endParaRPr lang="en-GB" sz="1800" dirty="0"/>
          </a:p>
        </p:txBody>
      </p:sp>
      <p:sp>
        <p:nvSpPr>
          <p:cNvPr id="4" name="Rectangle 3">
            <a:extLst>
              <a:ext uri="{FF2B5EF4-FFF2-40B4-BE49-F238E27FC236}">
                <a16:creationId xmlns:a16="http://schemas.microsoft.com/office/drawing/2014/main" id="{B3691260-02A1-4AF7-BAF0-30A50A9DE062}"/>
              </a:ext>
            </a:extLst>
          </p:cNvPr>
          <p:cNvSpPr/>
          <p:nvPr/>
        </p:nvSpPr>
        <p:spPr>
          <a:xfrm>
            <a:off x="648000" y="2208428"/>
            <a:ext cx="7704000" cy="1354217"/>
          </a:xfrm>
          <a:prstGeom prst="rect">
            <a:avLst/>
          </a:prstGeom>
        </p:spPr>
        <p:txBody>
          <a:bodyPr wrap="square"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rPr>
              <a:t>​</a:t>
            </a:r>
            <a:endParaRPr kumimoji="0" lang="en-US" sz="3200" b="0" i="0" u="none" strike="noStrike" kern="1200" cap="none" spc="0" normalizeH="0" baseline="0" noProof="0" dirty="0">
              <a:ln>
                <a:noFill/>
              </a:ln>
              <a:solidFill>
                <a:srgbClr val="0F0F0F"/>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endParaRPr>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21</a:t>
            </a:fld>
            <a:endParaRPr lang="en-GB" dirty="0"/>
          </a:p>
        </p:txBody>
      </p:sp>
      <p:sp>
        <p:nvSpPr>
          <p:cNvPr id="8" name="Slide Number Placeholder 3">
            <a:extLst>
              <a:ext uri="{FF2B5EF4-FFF2-40B4-BE49-F238E27FC236}">
                <a16:creationId xmlns:a16="http://schemas.microsoft.com/office/drawing/2014/main" id="{89C666BD-5CD7-42E3-82DA-6B2AFECF9958}"/>
              </a:ext>
            </a:extLst>
          </p:cNvPr>
          <p:cNvSpPr txBox="1">
            <a:spLocks/>
          </p:cNvSpPr>
          <p:nvPr/>
        </p:nvSpPr>
        <p:spPr>
          <a:xfrm>
            <a:off x="467544" y="4803998"/>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202819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6300192" y="4731990"/>
            <a:ext cx="2133600" cy="273844"/>
          </a:xfrm>
        </p:spPr>
        <p:txBody>
          <a:bodyPr/>
          <a:lstStyle/>
          <a:p>
            <a:pPr defTabSz="914378"/>
            <a:fld id="{DC12C2CB-C475-442B-84C1-CBFDBCB34DB3}" type="slidenum">
              <a:rPr lang="en-GB">
                <a:solidFill>
                  <a:srgbClr val="424D58"/>
                </a:solidFill>
                <a:latin typeface="Arial"/>
              </a:rPr>
              <a:pPr defTabSz="914378"/>
              <a:t>22</a:t>
            </a:fld>
            <a:endParaRPr lang="en-GB" dirty="0">
              <a:solidFill>
                <a:srgbClr val="424D58"/>
              </a:solidFill>
              <a:latin typeface="Arial"/>
            </a:endParaRPr>
          </a:p>
        </p:txBody>
      </p:sp>
      <p:sp>
        <p:nvSpPr>
          <p:cNvPr id="7" name="Slide Number Placeholder 3">
            <a:extLst>
              <a:ext uri="{FF2B5EF4-FFF2-40B4-BE49-F238E27FC236}">
                <a16:creationId xmlns:a16="http://schemas.microsoft.com/office/drawing/2014/main" id="{20767209-678D-41D5-AC54-E2B70DE34BFF}"/>
              </a:ext>
            </a:extLst>
          </p:cNvPr>
          <p:cNvSpPr txBox="1">
            <a:spLocks/>
          </p:cNvSpPr>
          <p:nvPr/>
        </p:nvSpPr>
        <p:spPr>
          <a:xfrm>
            <a:off x="395537" y="4803999"/>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8"/>
            <a:r>
              <a:rPr lang="en-GB" i="1" dirty="0">
                <a:solidFill>
                  <a:srgbClr val="424D58"/>
                </a:solidFill>
                <a:latin typeface="Arial"/>
              </a:rPr>
              <a:t>Information correct as of April 2019</a:t>
            </a:r>
          </a:p>
        </p:txBody>
      </p:sp>
      <p:sp>
        <p:nvSpPr>
          <p:cNvPr id="8" name="Content Placeholder 7">
            <a:extLst>
              <a:ext uri="{FF2B5EF4-FFF2-40B4-BE49-F238E27FC236}">
                <a16:creationId xmlns:a16="http://schemas.microsoft.com/office/drawing/2014/main" id="{3A45ABFF-D9AC-4482-BA75-CF9A2FB2072D}"/>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98DD694C-0A0D-4723-8560-E865DC62CAC7}"/>
              </a:ext>
            </a:extLst>
          </p:cNvPr>
          <p:cNvPicPr>
            <a:picLocks noChangeAspect="1"/>
          </p:cNvPicPr>
          <p:nvPr/>
        </p:nvPicPr>
        <p:blipFill>
          <a:blip r:embed="rId3"/>
          <a:stretch>
            <a:fillRect/>
          </a:stretch>
        </p:blipFill>
        <p:spPr>
          <a:xfrm>
            <a:off x="370599" y="62344"/>
            <a:ext cx="5726787" cy="5014558"/>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DB6FE32D-1B34-499D-89BC-0EA0327E9525}"/>
              </a:ext>
            </a:extLst>
          </p:cNvPr>
          <p:cNvPicPr>
            <a:picLocks noChangeAspect="1"/>
          </p:cNvPicPr>
          <p:nvPr/>
        </p:nvPicPr>
        <p:blipFill>
          <a:blip r:embed="rId4"/>
          <a:stretch>
            <a:fillRect/>
          </a:stretch>
        </p:blipFill>
        <p:spPr>
          <a:xfrm>
            <a:off x="5193741" y="176324"/>
            <a:ext cx="3240052" cy="4829510"/>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D919800F-4DAA-4864-A49B-DF3C8AD12A79}"/>
              </a:ext>
            </a:extLst>
          </p:cNvPr>
          <p:cNvPicPr>
            <a:picLocks noChangeAspect="1"/>
          </p:cNvPicPr>
          <p:nvPr/>
        </p:nvPicPr>
        <p:blipFill>
          <a:blip r:embed="rId5"/>
          <a:stretch>
            <a:fillRect/>
          </a:stretch>
        </p:blipFill>
        <p:spPr>
          <a:xfrm>
            <a:off x="5193741" y="128941"/>
            <a:ext cx="3611752" cy="501455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360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a:xfrm>
            <a:off x="720000" y="299489"/>
            <a:ext cx="7632000" cy="529568"/>
          </a:xfrm>
        </p:spPr>
        <p:txBody>
          <a:bodyPr>
            <a:normAutofit/>
          </a:bodyPr>
          <a:lstStyle/>
          <a:p>
            <a:r>
              <a:rPr lang="en-US" dirty="0"/>
              <a:t>Embedding opt-out compliance</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407580" y="889568"/>
            <a:ext cx="7373134" cy="3893932"/>
          </a:xfrm>
        </p:spPr>
        <p:txBody>
          <a:bodyPr vert="horz" lIns="0" tIns="0" rIns="0" bIns="0" rtlCol="0" anchor="t">
            <a:noAutofit/>
          </a:bodyPr>
          <a:lstStyle/>
          <a:p>
            <a:pPr marL="0" indent="0">
              <a:buNone/>
            </a:pPr>
            <a:r>
              <a:rPr lang="en-GB" sz="1350" b="1" dirty="0"/>
              <a:t>Information Standard for national data opt-out compliance</a:t>
            </a:r>
          </a:p>
          <a:p>
            <a:pPr>
              <a:spcAft>
                <a:spcPts val="600"/>
              </a:spcAft>
            </a:pPr>
            <a:r>
              <a:rPr lang="en-GB" sz="1350" dirty="0"/>
              <a:t>Mandates compliance with the policy and use of the Check for National Data Opt-outs service in accordance with required specification. All health and social care bodies must have regard to published information standards.</a:t>
            </a:r>
          </a:p>
          <a:p>
            <a:pPr marL="0" indent="0">
              <a:buNone/>
            </a:pPr>
            <a:r>
              <a:rPr lang="en-GB" sz="1350" b="1" dirty="0"/>
              <a:t>NHS Digital Code of Practice on Confidential Information</a:t>
            </a:r>
          </a:p>
          <a:p>
            <a:pPr>
              <a:spcAft>
                <a:spcPts val="600"/>
              </a:spcAft>
            </a:pPr>
            <a:r>
              <a:rPr lang="en-GB" sz="1350" dirty="0"/>
              <a:t>Adding information about complying with national data opt-out policy. Defines the steps that organisations must, should and may take to ensure that confidential information is handled appropriately. All health and social care bodies must have regard to the Code of Practice.</a:t>
            </a:r>
          </a:p>
          <a:p>
            <a:pPr marL="0" indent="0">
              <a:buNone/>
            </a:pPr>
            <a:r>
              <a:rPr lang="en-GB" sz="1350" b="1" dirty="0"/>
              <a:t>DSP Toolkit (2019/20)</a:t>
            </a:r>
          </a:p>
          <a:p>
            <a:pPr>
              <a:spcAft>
                <a:spcPts val="600"/>
              </a:spcAft>
            </a:pPr>
            <a:r>
              <a:rPr lang="en-GB" sz="1350" dirty="0"/>
              <a:t>Update to current content on national data opt-out to change it to a self assessment statement of compliance. Will require supporting evidence e.g. Privacy Notice statement if declaring compliance.</a:t>
            </a:r>
          </a:p>
          <a:p>
            <a:pPr marL="0" indent="0">
              <a:buNone/>
            </a:pPr>
            <a:r>
              <a:rPr lang="en-GB" sz="1350" b="1" dirty="0"/>
              <a:t>ICO position</a:t>
            </a:r>
          </a:p>
          <a:p>
            <a:pPr>
              <a:spcAft>
                <a:spcPts val="600"/>
              </a:spcAft>
            </a:pPr>
            <a:r>
              <a:rPr lang="en-GB" sz="1350" dirty="0"/>
              <a:t>Indicate a failure to implement the national data opt-out policy would be considered against the principle of lawfulness, fairness and transparency.</a:t>
            </a:r>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23</a:t>
            </a:fld>
            <a:endParaRPr lang="en-GB" dirty="0"/>
          </a:p>
        </p:txBody>
      </p:sp>
      <p:pic>
        <p:nvPicPr>
          <p:cNvPr id="7" name="Picture 6">
            <a:extLst>
              <a:ext uri="{FF2B5EF4-FFF2-40B4-BE49-F238E27FC236}">
                <a16:creationId xmlns:a16="http://schemas.microsoft.com/office/drawing/2014/main" id="{C800D496-1A0A-4058-8EEB-BE8C2FCC9BD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80387" y="1779663"/>
            <a:ext cx="1378877" cy="2366981"/>
          </a:xfrm>
          <a:prstGeom prst="rect">
            <a:avLst/>
          </a:prstGeom>
        </p:spPr>
      </p:pic>
      <p:sp>
        <p:nvSpPr>
          <p:cNvPr id="9" name="Slide Number Placeholder 3">
            <a:extLst>
              <a:ext uri="{FF2B5EF4-FFF2-40B4-BE49-F238E27FC236}">
                <a16:creationId xmlns:a16="http://schemas.microsoft.com/office/drawing/2014/main" id="{09255FC7-4DA9-4D17-8C7A-A7A8E0545FAC}"/>
              </a:ext>
            </a:extLst>
          </p:cNvPr>
          <p:cNvSpPr txBox="1">
            <a:spLocks/>
          </p:cNvSpPr>
          <p:nvPr/>
        </p:nvSpPr>
        <p:spPr>
          <a:xfrm>
            <a:off x="467544" y="4746179"/>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80308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a:xfrm>
            <a:off x="575985" y="267494"/>
            <a:ext cx="8100472" cy="529568"/>
          </a:xfrm>
        </p:spPr>
        <p:txBody>
          <a:bodyPr>
            <a:normAutofit/>
          </a:bodyPr>
          <a:lstStyle/>
          <a:p>
            <a:r>
              <a:rPr lang="en-US" dirty="0"/>
              <a:t>Key messages for NHS Trusts</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383451" y="843559"/>
            <a:ext cx="8502170" cy="4025354"/>
          </a:xfrm>
        </p:spPr>
        <p:txBody>
          <a:bodyPr>
            <a:normAutofit fontScale="92500" lnSpcReduction="20000"/>
          </a:bodyPr>
          <a:lstStyle/>
          <a:p>
            <a:pPr marL="0" indent="0" algn="ctr">
              <a:spcBef>
                <a:spcPts val="600"/>
              </a:spcBef>
              <a:buNone/>
            </a:pPr>
            <a:r>
              <a:rPr lang="en-GB" sz="1600" b="1" dirty="0"/>
              <a:t>NHS Trusts must be compliant </a:t>
            </a:r>
            <a:r>
              <a:rPr lang="en-GB" sz="1600" b="1" u="sng" dirty="0"/>
              <a:t>by March 2020</a:t>
            </a:r>
          </a:p>
          <a:p>
            <a:pPr marL="0" indent="0" algn="ctr">
              <a:spcBef>
                <a:spcPts val="600"/>
              </a:spcBef>
              <a:buNone/>
            </a:pPr>
            <a:endParaRPr lang="en-GB" sz="400" u="sng" dirty="0"/>
          </a:p>
          <a:p>
            <a:pPr>
              <a:spcBef>
                <a:spcPts val="600"/>
              </a:spcBef>
            </a:pPr>
            <a:r>
              <a:rPr lang="en-GB" sz="1600" dirty="0"/>
              <a:t>Assess data disclosures and update procedures</a:t>
            </a:r>
          </a:p>
          <a:p>
            <a:pPr lvl="1">
              <a:spcBef>
                <a:spcPts val="600"/>
              </a:spcBef>
            </a:pPr>
            <a:r>
              <a:rPr lang="en-GB" sz="1200" dirty="0"/>
              <a:t>Current data disclosures assessed to identify any that will be within scope of national data opt-out policy</a:t>
            </a:r>
          </a:p>
          <a:p>
            <a:pPr lvl="1">
              <a:spcBef>
                <a:spcPts val="600"/>
              </a:spcBef>
            </a:pPr>
            <a:r>
              <a:rPr lang="en-GB" sz="1200" dirty="0"/>
              <a:t>Process for handling new requests updated to make sure policy is considered before disclosure </a:t>
            </a:r>
          </a:p>
          <a:p>
            <a:pPr>
              <a:spcBef>
                <a:spcPts val="600"/>
              </a:spcBef>
            </a:pPr>
            <a:r>
              <a:rPr lang="en-GB" sz="1600" dirty="0"/>
              <a:t>Decide whether to implement the technical solution</a:t>
            </a:r>
          </a:p>
          <a:p>
            <a:pPr lvl="1">
              <a:spcBef>
                <a:spcPts val="600"/>
              </a:spcBef>
            </a:pPr>
            <a:r>
              <a:rPr lang="en-GB" sz="1200" dirty="0"/>
              <a:t>Data disclosures assessed, decision if need to implement the technical solution in order to apply national data opt-outs</a:t>
            </a:r>
          </a:p>
          <a:p>
            <a:pPr>
              <a:spcBef>
                <a:spcPts val="600"/>
              </a:spcBef>
            </a:pPr>
            <a:r>
              <a:rPr lang="en-GB" sz="1600" dirty="0"/>
              <a:t>Implement technical solution to access the Check for National Data Opt-outs service</a:t>
            </a:r>
          </a:p>
          <a:p>
            <a:pPr lvl="1">
              <a:spcBef>
                <a:spcPts val="600"/>
              </a:spcBef>
            </a:pPr>
            <a:r>
              <a:rPr lang="en-GB" sz="1200" dirty="0"/>
              <a:t>Messaging Exchange for Social Care and Health (MESH) client software installed, MESH mailbox in place</a:t>
            </a:r>
          </a:p>
          <a:p>
            <a:pPr>
              <a:spcBef>
                <a:spcPts val="600"/>
              </a:spcBef>
            </a:pPr>
            <a:r>
              <a:rPr lang="en-GB" sz="1600" dirty="0"/>
              <a:t>Plan and document procedures to apply national data opt-outs</a:t>
            </a:r>
          </a:p>
          <a:p>
            <a:pPr lvl="1">
              <a:spcBef>
                <a:spcPts val="600"/>
              </a:spcBef>
            </a:pPr>
            <a:r>
              <a:rPr lang="en-GB" sz="1200" dirty="0"/>
              <a:t>Processes for creating a list of NHS numbers that need to be checked, creating files to send to service</a:t>
            </a:r>
          </a:p>
          <a:p>
            <a:pPr lvl="1">
              <a:spcBef>
                <a:spcPts val="600"/>
              </a:spcBef>
            </a:pPr>
            <a:r>
              <a:rPr lang="en-GB" sz="1200" dirty="0"/>
              <a:t>Processes for using the returned files to create an updated set of data and confirming opt-outs have been applied. </a:t>
            </a:r>
          </a:p>
          <a:p>
            <a:pPr lvl="1">
              <a:spcBef>
                <a:spcPts val="600"/>
              </a:spcBef>
            </a:pPr>
            <a:r>
              <a:rPr lang="en-GB" sz="1200" dirty="0"/>
              <a:t>Data Protection Impact Assessment (DPIA) completed</a:t>
            </a:r>
          </a:p>
          <a:p>
            <a:pPr lvl="1">
              <a:spcBef>
                <a:spcPts val="600"/>
              </a:spcBef>
            </a:pPr>
            <a:r>
              <a:rPr lang="en-GB" sz="1200" dirty="0"/>
              <a:t>Processes documented and included in standard operating procedures (or equivalent)</a:t>
            </a:r>
          </a:p>
          <a:p>
            <a:pPr>
              <a:spcBef>
                <a:spcPts val="600"/>
              </a:spcBef>
            </a:pPr>
            <a:r>
              <a:rPr lang="en-GB" sz="1600" dirty="0"/>
              <a:t>Communications and declaring compliance</a:t>
            </a:r>
          </a:p>
          <a:p>
            <a:pPr lvl="1">
              <a:spcBef>
                <a:spcPts val="600"/>
              </a:spcBef>
            </a:pPr>
            <a:r>
              <a:rPr lang="en-GB" sz="1200" dirty="0"/>
              <a:t>Internal, external (other organisations), patient communications. </a:t>
            </a:r>
          </a:p>
          <a:p>
            <a:pPr marL="0" indent="0" algn="ctr">
              <a:buNone/>
            </a:pPr>
            <a:endParaRPr lang="en-GB" sz="1100" dirty="0"/>
          </a:p>
          <a:p>
            <a:pPr marL="0" indent="0" algn="ctr">
              <a:buNone/>
            </a:pPr>
            <a:r>
              <a:rPr lang="en-GB" sz="1400" dirty="0"/>
              <a:t>Further information and resources: </a:t>
            </a:r>
            <a:r>
              <a:rPr lang="en-GB" sz="1400" dirty="0">
                <a:hlinkClick r:id="rId3"/>
              </a:rPr>
              <a:t>https://digital.nhs.uk/national-data-opt-out</a:t>
            </a:r>
            <a:endParaRPr lang="en-GB" sz="1400" dirty="0"/>
          </a:p>
        </p:txBody>
      </p:sp>
      <p:sp>
        <p:nvSpPr>
          <p:cNvPr id="4" name="Rectangle 3">
            <a:extLst>
              <a:ext uri="{FF2B5EF4-FFF2-40B4-BE49-F238E27FC236}">
                <a16:creationId xmlns:a16="http://schemas.microsoft.com/office/drawing/2014/main" id="{B3691260-02A1-4AF7-BAF0-30A50A9DE062}"/>
              </a:ext>
            </a:extLst>
          </p:cNvPr>
          <p:cNvSpPr/>
          <p:nvPr/>
        </p:nvSpPr>
        <p:spPr>
          <a:xfrm>
            <a:off x="685179" y="2262664"/>
            <a:ext cx="7704000" cy="1354217"/>
          </a:xfrm>
          <a:prstGeom prst="rect">
            <a:avLst/>
          </a:prstGeom>
        </p:spPr>
        <p:txBody>
          <a:bodyPr wrap="square" anchor="ctr">
            <a:spAutoFit/>
          </a:bodyPr>
          <a:lstStyle/>
          <a:p>
            <a:pPr defTabSz="914378" fontAlgn="base">
              <a:defRPr/>
            </a:pPr>
            <a:r>
              <a:rPr lang="en-GB" sz="3200" dirty="0">
                <a:solidFill>
                  <a:srgbClr val="000000"/>
                </a:solidFill>
                <a:latin typeface="Arial" panose="020B0604020202020204" pitchFamily="34" charset="0"/>
              </a:rPr>
              <a:t> </a:t>
            </a:r>
            <a:r>
              <a:rPr lang="en-US" sz="3200" dirty="0">
                <a:solidFill>
                  <a:srgbClr val="0F0F0F"/>
                </a:solidFill>
                <a:latin typeface="Arial" panose="020B0604020202020204" pitchFamily="34" charset="0"/>
              </a:rPr>
              <a:t>​</a:t>
            </a:r>
            <a:endParaRPr lang="en-US" sz="3200" dirty="0">
              <a:solidFill>
                <a:srgbClr val="0F0F0F"/>
              </a:solidFill>
              <a:latin typeface="Arial"/>
              <a:cs typeface="Arial"/>
            </a:endParaRPr>
          </a:p>
          <a:p>
            <a:pPr defTabSz="914378" fontAlgn="base">
              <a:defRPr/>
            </a:pPr>
            <a:endParaRPr lang="en-US" sz="3200" dirty="0">
              <a:solidFill>
                <a:srgbClr val="0F0F0F"/>
              </a:solidFill>
              <a:latin typeface="Arial" panose="020B0604020202020204" pitchFamily="34" charset="0"/>
              <a:cs typeface="Arial"/>
            </a:endParaRPr>
          </a:p>
          <a:p>
            <a:pPr defTabSz="914378" fontAlgn="base">
              <a:defRPr/>
            </a:pPr>
            <a:endParaRPr lang="en-US" dirty="0">
              <a:solidFill>
                <a:srgbClr val="0F0F0F"/>
              </a:solidFill>
              <a:latin typeface="Arial" panose="020B0604020202020204" pitchFamily="34" charset="0"/>
            </a:endParaRPr>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6300192" y="4731990"/>
            <a:ext cx="2133600" cy="273844"/>
          </a:xfrm>
        </p:spPr>
        <p:txBody>
          <a:bodyPr/>
          <a:lstStyle/>
          <a:p>
            <a:pPr defTabSz="914378"/>
            <a:fld id="{DC12C2CB-C475-442B-84C1-CBFDBCB34DB3}" type="slidenum">
              <a:rPr lang="en-GB">
                <a:solidFill>
                  <a:srgbClr val="424D58"/>
                </a:solidFill>
                <a:latin typeface="Arial"/>
              </a:rPr>
              <a:pPr defTabSz="914378"/>
              <a:t>24</a:t>
            </a:fld>
            <a:endParaRPr lang="en-GB" dirty="0">
              <a:solidFill>
                <a:srgbClr val="424D58"/>
              </a:solidFill>
              <a:latin typeface="Arial"/>
            </a:endParaRPr>
          </a:p>
        </p:txBody>
      </p:sp>
      <p:sp>
        <p:nvSpPr>
          <p:cNvPr id="7" name="Slide Number Placeholder 3">
            <a:extLst>
              <a:ext uri="{FF2B5EF4-FFF2-40B4-BE49-F238E27FC236}">
                <a16:creationId xmlns:a16="http://schemas.microsoft.com/office/drawing/2014/main" id="{20767209-678D-41D5-AC54-E2B70DE34BFF}"/>
              </a:ext>
            </a:extLst>
          </p:cNvPr>
          <p:cNvSpPr txBox="1">
            <a:spLocks/>
          </p:cNvSpPr>
          <p:nvPr/>
        </p:nvSpPr>
        <p:spPr>
          <a:xfrm>
            <a:off x="395537" y="4803999"/>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8"/>
            <a:r>
              <a:rPr lang="en-GB" i="1" dirty="0">
                <a:solidFill>
                  <a:srgbClr val="424D58"/>
                </a:solidFill>
                <a:latin typeface="Arial"/>
              </a:rPr>
              <a:t>Information correct as of April 2019</a:t>
            </a:r>
          </a:p>
        </p:txBody>
      </p:sp>
    </p:spTree>
    <p:extLst>
      <p:ext uri="{BB962C8B-B14F-4D97-AF65-F5344CB8AC3E}">
        <p14:creationId xmlns:p14="http://schemas.microsoft.com/office/powerpoint/2010/main" val="3921511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a:xfrm>
            <a:off x="575984" y="313990"/>
            <a:ext cx="8100472" cy="529568"/>
          </a:xfrm>
        </p:spPr>
        <p:txBody>
          <a:bodyPr>
            <a:normAutofit/>
          </a:bodyPr>
          <a:lstStyle/>
          <a:p>
            <a:r>
              <a:rPr lang="en-US" dirty="0"/>
              <a:t>Key messages for GP practices (and CCGs)</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251520" y="915566"/>
            <a:ext cx="8712968" cy="4058446"/>
          </a:xfrm>
        </p:spPr>
        <p:txBody>
          <a:bodyPr>
            <a:normAutofit fontScale="85000" lnSpcReduction="10000"/>
          </a:bodyPr>
          <a:lstStyle/>
          <a:p>
            <a:pPr marL="0" indent="0">
              <a:spcBef>
                <a:spcPts val="600"/>
              </a:spcBef>
              <a:buNone/>
            </a:pPr>
            <a:r>
              <a:rPr lang="en-GB" sz="1800" dirty="0">
                <a:hlinkClick r:id="rId3"/>
              </a:rPr>
              <a:t>www.nhs.uk/your-nhs-data-matters</a:t>
            </a:r>
            <a:r>
              <a:rPr lang="en-GB" sz="1800" dirty="0"/>
              <a:t> (and telephone, print-and-post service) live since 25 May 2018. </a:t>
            </a:r>
          </a:p>
          <a:p>
            <a:pPr>
              <a:spcBef>
                <a:spcPts val="600"/>
              </a:spcBef>
            </a:pPr>
            <a:r>
              <a:rPr lang="en-GB" sz="1800" dirty="0"/>
              <a:t>National data opt-out is set by patient themselves, cannot be set by the practice.</a:t>
            </a:r>
          </a:p>
          <a:p>
            <a:pPr>
              <a:spcBef>
                <a:spcPts val="600"/>
              </a:spcBef>
            </a:pPr>
            <a:r>
              <a:rPr lang="en-GB" sz="1800" dirty="0"/>
              <a:t>Previous ‘type 2’ opt-outs were converted, and patients informed by letter from NHS Digital.</a:t>
            </a:r>
          </a:p>
          <a:p>
            <a:pPr>
              <a:spcBef>
                <a:spcPts val="600"/>
              </a:spcBef>
            </a:pPr>
            <a:r>
              <a:rPr lang="en-GB" sz="1800" dirty="0"/>
              <a:t>Type 2 opt-out codes (XaaVL/9Nu4.) must not be used.</a:t>
            </a:r>
          </a:p>
          <a:p>
            <a:pPr>
              <a:spcBef>
                <a:spcPts val="600"/>
              </a:spcBef>
              <a:spcAft>
                <a:spcPts val="600"/>
              </a:spcAft>
            </a:pPr>
            <a:r>
              <a:rPr lang="en-GB" sz="1800" dirty="0"/>
              <a:t>TPP and EMIS have inactivated codes in browsers. Vision/Microtest have not yet*</a:t>
            </a:r>
            <a:r>
              <a:rPr lang="en-GB" sz="900" dirty="0"/>
              <a:t>@ March 2019</a:t>
            </a:r>
          </a:p>
          <a:p>
            <a:pPr marL="0" indent="0">
              <a:spcBef>
                <a:spcPts val="600"/>
              </a:spcBef>
              <a:buNone/>
            </a:pPr>
            <a:r>
              <a:rPr lang="en-GB" sz="1800" u="sng" dirty="0"/>
              <a:t>Actions for practices</a:t>
            </a:r>
          </a:p>
          <a:p>
            <a:pPr>
              <a:spcBef>
                <a:spcPts val="600"/>
              </a:spcBef>
            </a:pPr>
            <a:r>
              <a:rPr lang="en-GB" sz="1800" dirty="0"/>
              <a:t>Display ‘Your Data Matters to the NHS’ posters and patient handouts, use display screen videos, and ensure practice team are aware.</a:t>
            </a:r>
          </a:p>
          <a:p>
            <a:pPr>
              <a:spcBef>
                <a:spcPts val="600"/>
              </a:spcBef>
            </a:pPr>
            <a:r>
              <a:rPr lang="en-GB" sz="1800" dirty="0"/>
              <a:t>Review other materials about data use and opt-outs (posters, leaflets, website, privacy notice, registration forms) and remove/update any that are out of date (</a:t>
            </a:r>
            <a:r>
              <a:rPr lang="en-GB" sz="1800" dirty="0" err="1"/>
              <a:t>eg</a:t>
            </a:r>
            <a:r>
              <a:rPr lang="en-GB" sz="1800" dirty="0"/>
              <a:t> ‘care.data’, type 2 opt-outs).</a:t>
            </a:r>
          </a:p>
          <a:p>
            <a:pPr>
              <a:spcBef>
                <a:spcPts val="600"/>
              </a:spcBef>
            </a:pPr>
            <a:r>
              <a:rPr lang="en-GB" sz="1800" dirty="0"/>
              <a:t>Check for entries of </a:t>
            </a:r>
            <a:r>
              <a:rPr lang="en-GB" sz="1800" dirty="0" err="1"/>
              <a:t>XaaVL</a:t>
            </a:r>
            <a:r>
              <a:rPr lang="en-GB" sz="1800" dirty="0"/>
              <a:t>/9Nu4. in patient records after 11 October 2018. If found, practice must contact the patient to inform them and signpost to nhs.uk service. </a:t>
            </a:r>
          </a:p>
          <a:p>
            <a:pPr>
              <a:spcBef>
                <a:spcPts val="600"/>
              </a:spcBef>
              <a:spcAft>
                <a:spcPts val="1200"/>
              </a:spcAft>
            </a:pPr>
            <a:r>
              <a:rPr lang="en-GB" sz="1800" dirty="0"/>
              <a:t>Prepare to work towards compliance, by March 2020.</a:t>
            </a:r>
          </a:p>
          <a:p>
            <a:pPr marL="0" indent="0">
              <a:buNone/>
            </a:pPr>
            <a:r>
              <a:rPr lang="en-GB" sz="1800" dirty="0"/>
              <a:t>Further information and patient materials: </a:t>
            </a:r>
            <a:r>
              <a:rPr lang="en-GB" sz="1800" dirty="0">
                <a:hlinkClick r:id="rId4"/>
              </a:rPr>
              <a:t>https://digital.nhs.uk/national-data-opt-out</a:t>
            </a:r>
            <a:endParaRPr lang="en-GB" sz="2000" dirty="0"/>
          </a:p>
        </p:txBody>
      </p:sp>
      <p:sp>
        <p:nvSpPr>
          <p:cNvPr id="4" name="Rectangle 3">
            <a:extLst>
              <a:ext uri="{FF2B5EF4-FFF2-40B4-BE49-F238E27FC236}">
                <a16:creationId xmlns:a16="http://schemas.microsoft.com/office/drawing/2014/main" id="{B3691260-02A1-4AF7-BAF0-30A50A9DE062}"/>
              </a:ext>
            </a:extLst>
          </p:cNvPr>
          <p:cNvSpPr/>
          <p:nvPr/>
        </p:nvSpPr>
        <p:spPr>
          <a:xfrm>
            <a:off x="685179" y="2262663"/>
            <a:ext cx="7704000" cy="1354217"/>
          </a:xfrm>
          <a:prstGeom prst="rect">
            <a:avLst/>
          </a:prstGeom>
        </p:spPr>
        <p:txBody>
          <a:bodyPr wrap="square"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rPr>
              <a:t>​</a:t>
            </a:r>
            <a:endParaRPr kumimoji="0" lang="en-US" sz="3200" b="0" i="0" u="none" strike="noStrike" kern="1200" cap="none" spc="0" normalizeH="0" baseline="0" noProof="0" dirty="0">
              <a:ln>
                <a:noFill/>
              </a:ln>
              <a:solidFill>
                <a:srgbClr val="0F0F0F"/>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endParaRPr>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25</a:t>
            </a:fld>
            <a:endParaRPr lang="en-GB" dirty="0"/>
          </a:p>
        </p:txBody>
      </p:sp>
      <p:sp>
        <p:nvSpPr>
          <p:cNvPr id="7" name="Slide Number Placeholder 3">
            <a:extLst>
              <a:ext uri="{FF2B5EF4-FFF2-40B4-BE49-F238E27FC236}">
                <a16:creationId xmlns:a16="http://schemas.microsoft.com/office/drawing/2014/main" id="{20767209-678D-41D5-AC54-E2B70DE34BFF}"/>
              </a:ext>
            </a:extLst>
          </p:cNvPr>
          <p:cNvSpPr txBox="1">
            <a:spLocks/>
          </p:cNvSpPr>
          <p:nvPr/>
        </p:nvSpPr>
        <p:spPr>
          <a:xfrm>
            <a:off x="395536" y="4803998"/>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523057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a:t>
            </a:r>
          </a:p>
        </p:txBody>
      </p:sp>
      <p:sp>
        <p:nvSpPr>
          <p:cNvPr id="3" name="Content Placeholder 2"/>
          <p:cNvSpPr>
            <a:spLocks noGrp="1"/>
          </p:cNvSpPr>
          <p:nvPr>
            <p:ph idx="1"/>
          </p:nvPr>
        </p:nvSpPr>
        <p:spPr>
          <a:xfrm>
            <a:off x="611560" y="906610"/>
            <a:ext cx="7992888" cy="3883020"/>
          </a:xfrm>
        </p:spPr>
        <p:txBody>
          <a:bodyPr>
            <a:normAutofit/>
          </a:bodyPr>
          <a:lstStyle/>
          <a:p>
            <a:pPr marL="0" indent="0" algn="ctr">
              <a:buNone/>
              <a:defRPr/>
            </a:pPr>
            <a:endParaRPr lang="en-US" altLang="en-US" sz="2000" dirty="0"/>
          </a:p>
          <a:p>
            <a:pPr marL="0" indent="0" algn="ctr">
              <a:buNone/>
              <a:defRPr/>
            </a:pPr>
            <a:r>
              <a:rPr lang="en-US" altLang="en-US" sz="2000" dirty="0"/>
              <a:t>For more information, workforce and patient resources, or to join our mailing list, go to the National Data Opt-out Programme web pages:  </a:t>
            </a:r>
          </a:p>
          <a:p>
            <a:pPr marL="0" indent="0" algn="ctr">
              <a:buNone/>
              <a:defRPr/>
            </a:pPr>
            <a:r>
              <a:rPr lang="en-US" altLang="en-US" sz="2000" dirty="0">
                <a:hlinkClick r:id="rId3"/>
              </a:rPr>
              <a:t>https://digital.nhs.uk/national-data-opt-out</a:t>
            </a:r>
            <a:endParaRPr lang="en-US" altLang="en-US" sz="2000" dirty="0"/>
          </a:p>
          <a:p>
            <a:pPr marL="0" indent="0" algn="ctr">
              <a:buNone/>
              <a:defRPr/>
            </a:pPr>
            <a:endParaRPr lang="en-US" altLang="en-US" sz="2000" b="1" dirty="0"/>
          </a:p>
          <a:p>
            <a:pPr marL="0" indent="0" algn="ctr">
              <a:buNone/>
              <a:defRPr/>
            </a:pPr>
            <a:r>
              <a:rPr lang="en-US" altLang="en-US" sz="2000" dirty="0"/>
              <a:t>To contact us about becoming compliant or any other enquires, email: </a:t>
            </a:r>
            <a:r>
              <a:rPr lang="en-US" altLang="en-US" sz="2000" dirty="0">
                <a:hlinkClick r:id="rId4"/>
              </a:rPr>
              <a:t>newoptoutenquiries@nhs.net</a:t>
            </a:r>
            <a:r>
              <a:rPr lang="en-US" altLang="en-US" sz="2000" dirty="0"/>
              <a:t> or </a:t>
            </a:r>
            <a:r>
              <a:rPr lang="en-US" altLang="en-US" sz="2000" dirty="0">
                <a:hlinkClick r:id="rId5"/>
              </a:rPr>
              <a:t>dawnfriend@nhs.net</a:t>
            </a:r>
            <a:r>
              <a:rPr lang="en-US" altLang="en-US" sz="2000" dirty="0"/>
              <a:t> (local contact)</a:t>
            </a:r>
          </a:p>
          <a:p>
            <a:pPr marL="0" indent="0" algn="ctr">
              <a:buNone/>
              <a:defRPr/>
            </a:pPr>
            <a:endParaRPr lang="en-US" altLang="en-US" sz="2000" dirty="0"/>
          </a:p>
          <a:p>
            <a:pPr marL="0" indent="0" algn="ctr">
              <a:buNone/>
              <a:defRPr/>
            </a:pPr>
            <a:r>
              <a:rPr lang="en-US" altLang="en-US" sz="2000" dirty="0"/>
              <a:t>The ‘Your Data Matters to the NHS’ patient-facing service:  </a:t>
            </a:r>
          </a:p>
          <a:p>
            <a:pPr marL="0" indent="0" algn="ctr">
              <a:buNone/>
              <a:defRPr/>
            </a:pPr>
            <a:r>
              <a:rPr lang="en-GB" sz="2000" dirty="0">
                <a:hlinkClick r:id="rId6"/>
              </a:rPr>
              <a:t>www.nhs.uk/your-nhs-data-matters</a:t>
            </a:r>
            <a:r>
              <a:rPr lang="en-GB" sz="2000" dirty="0"/>
              <a:t> </a:t>
            </a:r>
          </a:p>
          <a:p>
            <a:pPr marL="0" indent="0" algn="ctr">
              <a:buNone/>
              <a:defRPr/>
            </a:pPr>
            <a:endParaRPr lang="en-US" altLang="en-US" sz="2000" dirty="0"/>
          </a:p>
          <a:p>
            <a:pPr marL="0" indent="0">
              <a:buNone/>
              <a:defRPr/>
            </a:pPr>
            <a:endParaRPr lang="en-GB" sz="1600" b="1" dirty="0"/>
          </a:p>
        </p:txBody>
      </p:sp>
      <p:sp>
        <p:nvSpPr>
          <p:cNvPr id="4" name="Slide Number Placeholder 3"/>
          <p:cNvSpPr>
            <a:spLocks noGrp="1"/>
          </p:cNvSpPr>
          <p:nvPr>
            <p:ph type="sldNum" sz="quarter" idx="12"/>
          </p:nvPr>
        </p:nvSpPr>
        <p:spPr/>
        <p:txBody>
          <a:bodyPr/>
          <a:lstStyle/>
          <a:p>
            <a:fld id="{280AA684-6FB9-400F-B313-F111F0F48737}" type="slidenum">
              <a:rPr lang="en-GB" smtClean="0"/>
              <a:t>26</a:t>
            </a:fld>
            <a:endParaRPr lang="en-GB" dirty="0"/>
          </a:p>
        </p:txBody>
      </p:sp>
      <p:sp>
        <p:nvSpPr>
          <p:cNvPr id="6" name="Slide Number Placeholder 3">
            <a:extLst>
              <a:ext uri="{FF2B5EF4-FFF2-40B4-BE49-F238E27FC236}">
                <a16:creationId xmlns:a16="http://schemas.microsoft.com/office/drawing/2014/main" id="{9232B7FE-9663-48F2-BC3D-B99A204C8B41}"/>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195633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29745"/>
            <a:ext cx="7632000" cy="529568"/>
          </a:xfrm>
        </p:spPr>
        <p:txBody>
          <a:bodyPr>
            <a:normAutofit/>
          </a:bodyPr>
          <a:lstStyle/>
          <a:p>
            <a:r>
              <a:rPr lang="en-GB" dirty="0"/>
              <a:t>Where we are now</a:t>
            </a:r>
          </a:p>
        </p:txBody>
      </p:sp>
      <p:sp>
        <p:nvSpPr>
          <p:cNvPr id="3" name="Content Placeholder 2"/>
          <p:cNvSpPr>
            <a:spLocks noGrp="1"/>
          </p:cNvSpPr>
          <p:nvPr>
            <p:ph idx="1"/>
          </p:nvPr>
        </p:nvSpPr>
        <p:spPr>
          <a:xfrm>
            <a:off x="467544" y="987574"/>
            <a:ext cx="6468094" cy="2389667"/>
          </a:xfrm>
        </p:spPr>
        <p:txBody>
          <a:bodyPr vert="horz" lIns="0" tIns="0" rIns="0" bIns="0" rtlCol="0">
            <a:normAutofit/>
          </a:bodyPr>
          <a:lstStyle/>
          <a:p>
            <a:pPr>
              <a:spcAft>
                <a:spcPts val="600"/>
              </a:spcAft>
            </a:pPr>
            <a:r>
              <a:rPr lang="en-US" sz="1800" dirty="0"/>
              <a:t>National data opt-out service launched to the public on 25 May 2018</a:t>
            </a:r>
          </a:p>
          <a:p>
            <a:pPr>
              <a:spcAft>
                <a:spcPts val="600"/>
              </a:spcAft>
            </a:pPr>
            <a:r>
              <a:rPr lang="en-US" sz="1800" dirty="0"/>
              <a:t>A</a:t>
            </a:r>
            <a:r>
              <a:rPr lang="en-GB" sz="1800" dirty="0"/>
              <a:t> secure way for patients to express their preference about the use of their confidential patient information (CPI) </a:t>
            </a:r>
            <a:r>
              <a:rPr lang="en-GB" sz="1800" b="1" dirty="0"/>
              <a:t>for purposes beyond their individual care and treatment </a:t>
            </a:r>
          </a:p>
          <a:p>
            <a:pPr>
              <a:spcAft>
                <a:spcPts val="600"/>
              </a:spcAft>
            </a:pPr>
            <a:endParaRPr lang="en-US" sz="1800" dirty="0"/>
          </a:p>
        </p:txBody>
      </p:sp>
      <p:sp>
        <p:nvSpPr>
          <p:cNvPr id="6" name="Slide Number Placeholder 3">
            <a:extLst>
              <a:ext uri="{FF2B5EF4-FFF2-40B4-BE49-F238E27FC236}">
                <a16:creationId xmlns:a16="http://schemas.microsoft.com/office/drawing/2014/main" id="{C08B62C7-465F-4894-A6D6-7D294D660EA2}"/>
              </a:ext>
            </a:extLst>
          </p:cNvPr>
          <p:cNvSpPr>
            <a:spLocks noGrp="1"/>
          </p:cNvSpPr>
          <p:nvPr>
            <p:ph type="sldNum" sz="quarter" idx="12"/>
          </p:nvPr>
        </p:nvSpPr>
        <p:spPr>
          <a:xfrm>
            <a:off x="6300192" y="4731990"/>
            <a:ext cx="2133600" cy="273844"/>
          </a:xfrm>
        </p:spPr>
        <p:txBody>
          <a:bodyPr/>
          <a:lstStyle/>
          <a:p>
            <a:fld id="{4F2E129E-16B7-480B-972E-C025DBFD1D53}" type="slidenum">
              <a:rPr lang="en-GB" smtClean="0">
                <a:solidFill>
                  <a:srgbClr val="424D58"/>
                </a:solidFill>
              </a:rPr>
              <a:pPr/>
              <a:t>3</a:t>
            </a:fld>
            <a:endParaRPr lang="en-GB" dirty="0">
              <a:solidFill>
                <a:srgbClr val="424D58"/>
              </a:solidFill>
            </a:endParaRPr>
          </a:p>
        </p:txBody>
      </p:sp>
      <p:sp>
        <p:nvSpPr>
          <p:cNvPr id="7" name="Slide Number Placeholder 3">
            <a:extLst>
              <a:ext uri="{FF2B5EF4-FFF2-40B4-BE49-F238E27FC236}">
                <a16:creationId xmlns:a16="http://schemas.microsoft.com/office/drawing/2014/main" id="{A3CA4716-9792-4F39-B8E0-147037CFDD78}"/>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pic>
        <p:nvPicPr>
          <p:cNvPr id="8" name="Picture 7">
            <a:extLst>
              <a:ext uri="{FF2B5EF4-FFF2-40B4-BE49-F238E27FC236}">
                <a16:creationId xmlns:a16="http://schemas.microsoft.com/office/drawing/2014/main" id="{E71B8F9B-4206-4F57-A19B-CE092EA50833}"/>
              </a:ext>
            </a:extLst>
          </p:cNvPr>
          <p:cNvPicPr>
            <a:picLocks noChangeAspect="1"/>
          </p:cNvPicPr>
          <p:nvPr/>
        </p:nvPicPr>
        <p:blipFill>
          <a:blip r:embed="rId3"/>
          <a:stretch>
            <a:fillRect/>
          </a:stretch>
        </p:blipFill>
        <p:spPr>
          <a:xfrm>
            <a:off x="7116793" y="147371"/>
            <a:ext cx="1922286" cy="2707472"/>
          </a:xfrm>
          <a:prstGeom prst="rect">
            <a:avLst/>
          </a:prstGeom>
        </p:spPr>
      </p:pic>
      <p:sp>
        <p:nvSpPr>
          <p:cNvPr id="9" name="Content Placeholder 2">
            <a:extLst>
              <a:ext uri="{FF2B5EF4-FFF2-40B4-BE49-F238E27FC236}">
                <a16:creationId xmlns:a16="http://schemas.microsoft.com/office/drawing/2014/main" id="{7780C218-8E09-42CA-88AB-FDD380B46307}"/>
              </a:ext>
            </a:extLst>
          </p:cNvPr>
          <p:cNvSpPr txBox="1">
            <a:spLocks/>
          </p:cNvSpPr>
          <p:nvPr/>
        </p:nvSpPr>
        <p:spPr>
          <a:xfrm>
            <a:off x="454603" y="2571751"/>
            <a:ext cx="8396099" cy="2211749"/>
          </a:xfrm>
          <a:prstGeom prst="rect">
            <a:avLst/>
          </a:prstGeom>
        </p:spPr>
        <p:txBody>
          <a:bodyPr vert="horz" lIns="0" tIns="0" rIns="0" bIns="0" rtlCol="0">
            <a:normAutofit/>
          </a:bodyPr>
          <a:lstStyle>
            <a:lvl1pPr marL="457189" indent="-457189" algn="l" defTabSz="1219170" rtl="0" eaLnBrk="1" latinLnBrk="0" hangingPunct="1">
              <a:spcBef>
                <a:spcPct val="20000"/>
              </a:spcBef>
              <a:buFont typeface="Arial" pitchFamily="34" charset="0"/>
              <a:buChar char="•"/>
              <a:defRPr sz="4000" kern="1200">
                <a:solidFill>
                  <a:schemeClr val="accent6"/>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467" kern="1200">
                <a:solidFill>
                  <a:schemeClr val="accent6"/>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
              <a:defRPr sz="2933" kern="1200">
                <a:solidFill>
                  <a:schemeClr val="accent6"/>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800" kern="1200">
                <a:solidFill>
                  <a:schemeClr val="accent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333" kern="1200">
                <a:solidFill>
                  <a:schemeClr val="accent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600"/>
              </a:spcAft>
            </a:pPr>
            <a:r>
              <a:rPr lang="en-GB" sz="1800" dirty="0"/>
              <a:t>Now for compliance….</a:t>
            </a:r>
          </a:p>
          <a:p>
            <a:pPr>
              <a:spcAft>
                <a:spcPts val="600"/>
              </a:spcAft>
            </a:pPr>
            <a:r>
              <a:rPr lang="en-GB" sz="1800" dirty="0"/>
              <a:t>Any health and care organisation which processes and/or discloses data that originates within the health and adult social care system in England is required to consider if national data opt-outs should be applied to uses of CPI for purposes beyond individual care.</a:t>
            </a:r>
          </a:p>
          <a:p>
            <a:pPr>
              <a:spcAft>
                <a:spcPts val="600"/>
              </a:spcAft>
            </a:pPr>
            <a:r>
              <a:rPr lang="en-GB" sz="1800" dirty="0"/>
              <a:t>All health and adult social care organisations must be compliant </a:t>
            </a:r>
            <a:r>
              <a:rPr lang="en-GB" sz="1800" u="sng" dirty="0"/>
              <a:t>by March 2020</a:t>
            </a:r>
          </a:p>
        </p:txBody>
      </p:sp>
    </p:spTree>
    <p:extLst>
      <p:ext uri="{BB962C8B-B14F-4D97-AF65-F5344CB8AC3E}">
        <p14:creationId xmlns:p14="http://schemas.microsoft.com/office/powerpoint/2010/main" val="261893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8ABFAF-F116-4732-9503-6BFDC51BD4FB}"/>
              </a:ext>
            </a:extLst>
          </p:cNvPr>
          <p:cNvSpPr>
            <a:spLocks noGrp="1"/>
          </p:cNvSpPr>
          <p:nvPr>
            <p:ph type="sldNum" sz="quarter" idx="12"/>
          </p:nvPr>
        </p:nvSpPr>
        <p:spPr/>
        <p:txBody>
          <a:bodyPr/>
          <a:lstStyle/>
          <a:p>
            <a:fld id="{4F2E129E-16B7-480B-972E-C025DBFD1D53}" type="slidenum">
              <a:rPr lang="en-GB" smtClean="0">
                <a:solidFill>
                  <a:srgbClr val="424D58"/>
                </a:solidFill>
              </a:rPr>
              <a:pPr/>
              <a:t>4</a:t>
            </a:fld>
            <a:endParaRPr lang="en-GB" dirty="0">
              <a:solidFill>
                <a:srgbClr val="424D58"/>
              </a:solidFill>
            </a:endParaRPr>
          </a:p>
        </p:txBody>
      </p:sp>
      <p:pic>
        <p:nvPicPr>
          <p:cNvPr id="5" name="Picture 4">
            <a:extLst>
              <a:ext uri="{FF2B5EF4-FFF2-40B4-BE49-F238E27FC236}">
                <a16:creationId xmlns:a16="http://schemas.microsoft.com/office/drawing/2014/main" id="{C1BF3141-CEE4-4406-BA53-D260438FEEE1}"/>
              </a:ext>
            </a:extLst>
          </p:cNvPr>
          <p:cNvPicPr>
            <a:picLocks noChangeAspect="1"/>
          </p:cNvPicPr>
          <p:nvPr/>
        </p:nvPicPr>
        <p:blipFill>
          <a:blip r:embed="rId3"/>
          <a:stretch>
            <a:fillRect/>
          </a:stretch>
        </p:blipFill>
        <p:spPr>
          <a:xfrm>
            <a:off x="611560" y="0"/>
            <a:ext cx="3651849" cy="5143500"/>
          </a:xfrm>
          <a:prstGeom prst="rect">
            <a:avLst/>
          </a:prstGeom>
        </p:spPr>
      </p:pic>
      <p:pic>
        <p:nvPicPr>
          <p:cNvPr id="6" name="Picture 5">
            <a:extLst>
              <a:ext uri="{FF2B5EF4-FFF2-40B4-BE49-F238E27FC236}">
                <a16:creationId xmlns:a16="http://schemas.microsoft.com/office/drawing/2014/main" id="{8FC08CAD-A1C1-49EF-9CEC-B03AA37E424F}"/>
              </a:ext>
            </a:extLst>
          </p:cNvPr>
          <p:cNvPicPr>
            <a:picLocks noChangeAspect="1"/>
          </p:cNvPicPr>
          <p:nvPr/>
        </p:nvPicPr>
        <p:blipFill>
          <a:blip r:embed="rId4"/>
          <a:stretch>
            <a:fillRect/>
          </a:stretch>
        </p:blipFill>
        <p:spPr>
          <a:xfrm>
            <a:off x="4657503" y="2867"/>
            <a:ext cx="3677677" cy="5143500"/>
          </a:xfrm>
          <a:prstGeom prst="rect">
            <a:avLst/>
          </a:prstGeom>
        </p:spPr>
      </p:pic>
    </p:spTree>
    <p:extLst>
      <p:ext uri="{BB962C8B-B14F-4D97-AF65-F5344CB8AC3E}">
        <p14:creationId xmlns:p14="http://schemas.microsoft.com/office/powerpoint/2010/main" val="396096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413E6-AC7F-4A9F-9CE1-7194357DB056}"/>
              </a:ext>
            </a:extLst>
          </p:cNvPr>
          <p:cNvPicPr>
            <a:picLocks noChangeAspect="1"/>
          </p:cNvPicPr>
          <p:nvPr/>
        </p:nvPicPr>
        <p:blipFill>
          <a:blip r:embed="rId3"/>
          <a:stretch>
            <a:fillRect/>
          </a:stretch>
        </p:blipFill>
        <p:spPr>
          <a:xfrm>
            <a:off x="468621" y="72008"/>
            <a:ext cx="5711040" cy="5015279"/>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6197D5ED-4D28-4129-B4E6-0AF2A9C1F6D7}"/>
              </a:ext>
            </a:extLst>
          </p:cNvPr>
          <p:cNvSpPr>
            <a:spLocks noGrp="1"/>
          </p:cNvSpPr>
          <p:nvPr>
            <p:ph type="title"/>
          </p:nvPr>
        </p:nvSpPr>
        <p:spPr>
          <a:xfrm>
            <a:off x="464621" y="240508"/>
            <a:ext cx="8231444" cy="648890"/>
          </a:xfrm>
        </p:spPr>
        <p:txBody>
          <a:bodyPr/>
          <a:lstStyle/>
          <a:p>
            <a:endParaRPr lang="en-GB" dirty="0"/>
          </a:p>
        </p:txBody>
      </p:sp>
      <p:pic>
        <p:nvPicPr>
          <p:cNvPr id="6" name="Picture 5">
            <a:extLst>
              <a:ext uri="{FF2B5EF4-FFF2-40B4-BE49-F238E27FC236}">
                <a16:creationId xmlns:a16="http://schemas.microsoft.com/office/drawing/2014/main" id="{535B8906-0352-46DE-BDB5-A03A3C36AB7C}"/>
              </a:ext>
            </a:extLst>
          </p:cNvPr>
          <p:cNvPicPr>
            <a:picLocks noChangeAspect="1"/>
          </p:cNvPicPr>
          <p:nvPr/>
        </p:nvPicPr>
        <p:blipFill>
          <a:blip r:embed="rId4"/>
          <a:stretch>
            <a:fillRect/>
          </a:stretch>
        </p:blipFill>
        <p:spPr>
          <a:xfrm>
            <a:off x="4820097" y="64111"/>
            <a:ext cx="3855282" cy="5015279"/>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3FACFCD1-08C0-47BB-91DB-E6652DE164CF}"/>
              </a:ext>
            </a:extLst>
          </p:cNvPr>
          <p:cNvSpPr/>
          <p:nvPr/>
        </p:nvSpPr>
        <p:spPr>
          <a:xfrm>
            <a:off x="4709470" y="2135846"/>
            <a:ext cx="3855281" cy="15573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262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p:txBody>
          <a:bodyPr>
            <a:normAutofit/>
          </a:bodyPr>
          <a:lstStyle/>
          <a:p>
            <a:r>
              <a:rPr lang="en-US" dirty="0"/>
              <a:t>Informing your patients</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710208" y="915566"/>
            <a:ext cx="7713792" cy="4018260"/>
          </a:xfrm>
        </p:spPr>
        <p:txBody>
          <a:bodyPr>
            <a:normAutofit fontScale="92500" lnSpcReduction="10000"/>
          </a:bodyPr>
          <a:lstStyle/>
          <a:p>
            <a:pPr marL="0" indent="0">
              <a:buNone/>
            </a:pPr>
            <a:r>
              <a:rPr lang="en-GB" sz="1800" dirty="0"/>
              <a:t>Please ensure you:</a:t>
            </a:r>
          </a:p>
          <a:p>
            <a:pPr marL="0" indent="0">
              <a:buNone/>
            </a:pPr>
            <a:endParaRPr lang="en-GB" sz="800" dirty="0"/>
          </a:p>
          <a:p>
            <a:pPr>
              <a:spcBef>
                <a:spcPts val="600"/>
              </a:spcBef>
            </a:pPr>
            <a:r>
              <a:rPr lang="en-GB" sz="1800" dirty="0"/>
              <a:t>Display the ‘Your Data Matters to the NHS’ poster, and make handouts available to patients</a:t>
            </a:r>
          </a:p>
          <a:p>
            <a:pPr>
              <a:spcBef>
                <a:spcPts val="600"/>
              </a:spcBef>
            </a:pPr>
            <a:r>
              <a:rPr lang="en-GB" sz="1800" dirty="0"/>
              <a:t>Review existing patient materials (posters, leaflet, website) and remove any that are out of date so that patients have the latest information about data uses beyond individual care and the national data opt-out</a:t>
            </a:r>
          </a:p>
          <a:p>
            <a:pPr>
              <a:spcBef>
                <a:spcPts val="600"/>
              </a:spcBef>
            </a:pPr>
            <a:r>
              <a:rPr lang="en-GB" sz="1800" dirty="0"/>
              <a:t>Check locally produced materials for accuracy if they refer to opting out, such as registration forms, questionnaires</a:t>
            </a:r>
          </a:p>
          <a:p>
            <a:pPr>
              <a:spcBef>
                <a:spcPts val="600"/>
              </a:spcBef>
            </a:pPr>
            <a:r>
              <a:rPr lang="en-GB" sz="1800" dirty="0"/>
              <a:t>Consider using the screen text for electronic displays in reception/waiting areas</a:t>
            </a:r>
          </a:p>
          <a:p>
            <a:pPr>
              <a:spcBef>
                <a:spcPts val="600"/>
              </a:spcBef>
            </a:pPr>
            <a:r>
              <a:rPr lang="en-GB" sz="1800" dirty="0"/>
              <a:t>Consider using the recommended standard text about the wider uses of health and care data, alongside or within Privacy Notices </a:t>
            </a:r>
          </a:p>
          <a:p>
            <a:pPr marL="0" indent="0">
              <a:buNone/>
            </a:pPr>
            <a:endParaRPr lang="en-GB" sz="1100" dirty="0"/>
          </a:p>
          <a:p>
            <a:pPr marL="0" indent="0">
              <a:buNone/>
            </a:pPr>
            <a:r>
              <a:rPr lang="en-GB" sz="1800" dirty="0"/>
              <a:t>All resources are available at: </a:t>
            </a:r>
            <a:r>
              <a:rPr lang="en-GB" sz="1800" dirty="0">
                <a:hlinkClick r:id="rId3"/>
              </a:rPr>
              <a:t>https://digital.nhs.uk/national-data-opt-out</a:t>
            </a:r>
            <a:endParaRPr lang="en-GB" sz="2000" dirty="0"/>
          </a:p>
          <a:p>
            <a:pPr lvl="0"/>
            <a:endParaRPr lang="en-GB" sz="2000" dirty="0"/>
          </a:p>
        </p:txBody>
      </p:sp>
      <p:sp>
        <p:nvSpPr>
          <p:cNvPr id="4" name="Rectangle 3">
            <a:extLst>
              <a:ext uri="{FF2B5EF4-FFF2-40B4-BE49-F238E27FC236}">
                <a16:creationId xmlns:a16="http://schemas.microsoft.com/office/drawing/2014/main" id="{B3691260-02A1-4AF7-BAF0-30A50A9DE062}"/>
              </a:ext>
            </a:extLst>
          </p:cNvPr>
          <p:cNvSpPr/>
          <p:nvPr/>
        </p:nvSpPr>
        <p:spPr>
          <a:xfrm>
            <a:off x="685179" y="2262663"/>
            <a:ext cx="7704000" cy="1354217"/>
          </a:xfrm>
          <a:prstGeom prst="rect">
            <a:avLst/>
          </a:prstGeom>
        </p:spPr>
        <p:txBody>
          <a:bodyPr wrap="square"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rPr>
              <a:t>​</a:t>
            </a:r>
            <a:endParaRPr kumimoji="0" lang="en-US" sz="3200" b="0" i="0" u="none" strike="noStrike" kern="1200" cap="none" spc="0" normalizeH="0" baseline="0" noProof="0" dirty="0">
              <a:ln>
                <a:noFill/>
              </a:ln>
              <a:solidFill>
                <a:srgbClr val="0F0F0F"/>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F0F0F"/>
              </a:solidFill>
              <a:effectLst/>
              <a:uLnTx/>
              <a:uFillTx/>
              <a:latin typeface="Arial" panose="020B0604020202020204" pitchFamily="34" charset="0"/>
              <a:ea typeface="+mn-ea"/>
              <a:cs typeface="Arial"/>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0F0F"/>
              </a:solidFill>
              <a:effectLst/>
              <a:uLnTx/>
              <a:uFillTx/>
              <a:latin typeface="Arial" panose="020B0604020202020204" pitchFamily="34" charset="0"/>
              <a:ea typeface="+mn-ea"/>
              <a:cs typeface="+mn-cs"/>
            </a:endParaRPr>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6</a:t>
            </a:fld>
            <a:endParaRPr lang="en-GB" dirty="0"/>
          </a:p>
        </p:txBody>
      </p:sp>
      <p:sp>
        <p:nvSpPr>
          <p:cNvPr id="8" name="Slide Number Placeholder 3">
            <a:extLst>
              <a:ext uri="{FF2B5EF4-FFF2-40B4-BE49-F238E27FC236}">
                <a16:creationId xmlns:a16="http://schemas.microsoft.com/office/drawing/2014/main" id="{72A1D189-0402-45D4-8388-A31FDBD36C24}"/>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392356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8A4E-CED7-4D51-AD76-EBE7EB208A5F}"/>
              </a:ext>
            </a:extLst>
          </p:cNvPr>
          <p:cNvSpPr>
            <a:spLocks noGrp="1"/>
          </p:cNvSpPr>
          <p:nvPr>
            <p:ph type="title"/>
          </p:nvPr>
        </p:nvSpPr>
        <p:spPr>
          <a:xfrm>
            <a:off x="612408" y="360000"/>
            <a:ext cx="7632000" cy="529568"/>
          </a:xfrm>
        </p:spPr>
        <p:txBody>
          <a:bodyPr>
            <a:normAutofit/>
          </a:bodyPr>
          <a:lstStyle/>
          <a:p>
            <a:r>
              <a:rPr lang="en-GB" dirty="0"/>
              <a:t>Informing your workforce</a:t>
            </a:r>
          </a:p>
        </p:txBody>
      </p:sp>
      <p:sp>
        <p:nvSpPr>
          <p:cNvPr id="3" name="Content Placeholder 2">
            <a:extLst>
              <a:ext uri="{FF2B5EF4-FFF2-40B4-BE49-F238E27FC236}">
                <a16:creationId xmlns:a16="http://schemas.microsoft.com/office/drawing/2014/main" id="{F4A15115-1746-4230-962E-ED7F56A2004C}"/>
              </a:ext>
            </a:extLst>
          </p:cNvPr>
          <p:cNvSpPr>
            <a:spLocks noGrp="1"/>
          </p:cNvSpPr>
          <p:nvPr>
            <p:ph idx="1"/>
          </p:nvPr>
        </p:nvSpPr>
        <p:spPr>
          <a:xfrm>
            <a:off x="539552" y="936064"/>
            <a:ext cx="8208912" cy="3795926"/>
          </a:xfrm>
        </p:spPr>
        <p:txBody>
          <a:bodyPr>
            <a:noAutofit/>
          </a:bodyPr>
          <a:lstStyle/>
          <a:p>
            <a:pPr marL="0" indent="0">
              <a:buNone/>
            </a:pPr>
            <a:r>
              <a:rPr lang="en-GB" sz="1700" dirty="0"/>
              <a:t>Please ensure:</a:t>
            </a:r>
          </a:p>
          <a:p>
            <a:r>
              <a:rPr lang="en-GB" sz="1700" dirty="0"/>
              <a:t>Your Information Governance lead, Caldicott Guardian, Data Protection Officer are aware of the national data opt-out</a:t>
            </a:r>
          </a:p>
          <a:p>
            <a:r>
              <a:rPr lang="en-GB" sz="1700" dirty="0"/>
              <a:t>Your organisation has policies and procedures in place for handling enquiries about data use and opt-outs, which includes the national data opt-out</a:t>
            </a:r>
          </a:p>
          <a:p>
            <a:r>
              <a:rPr lang="en-GB" sz="1700" dirty="0"/>
              <a:t>Clinicians and staff who deal with patients understand your policy and procedures for enquiries about data use and are aware of the national data opt-out</a:t>
            </a:r>
          </a:p>
          <a:p>
            <a:r>
              <a:rPr lang="en-GB" sz="1700" dirty="0"/>
              <a:t>Clinicians and staff know to direct patients who ask for further information to the handouts, the NHS website at </a:t>
            </a:r>
            <a:r>
              <a:rPr lang="en-GB" sz="1700" dirty="0">
                <a:hlinkClick r:id="rId3"/>
              </a:rPr>
              <a:t>www.nhs.uk/your-nhs-data-matters</a:t>
            </a:r>
            <a:r>
              <a:rPr lang="en-GB" sz="1700" dirty="0"/>
              <a:t> or the telephone helpline (telephone no is in the handouts and on the website)</a:t>
            </a:r>
          </a:p>
          <a:p>
            <a:pPr marL="0" indent="0">
              <a:buNone/>
            </a:pPr>
            <a:endParaRPr lang="en-GB" sz="700" dirty="0"/>
          </a:p>
          <a:p>
            <a:pPr marL="0" indent="0">
              <a:buNone/>
            </a:pPr>
            <a:r>
              <a:rPr lang="en-GB" sz="1700" dirty="0"/>
              <a:t>Materials for workforce and specialists needing more detail are available at: </a:t>
            </a:r>
            <a:r>
              <a:rPr lang="en-GB" sz="1700" dirty="0">
                <a:hlinkClick r:id="rId4"/>
              </a:rPr>
              <a:t>https://digital.nhs.uk/services/national-data-opt-out-programme/guidance-for-health-and-care-staff</a:t>
            </a:r>
            <a:r>
              <a:rPr lang="en-GB" sz="1700" dirty="0"/>
              <a:t> </a:t>
            </a:r>
          </a:p>
        </p:txBody>
      </p:sp>
      <p:sp>
        <p:nvSpPr>
          <p:cNvPr id="4" name="Slide Number Placeholder 3">
            <a:extLst>
              <a:ext uri="{FF2B5EF4-FFF2-40B4-BE49-F238E27FC236}">
                <a16:creationId xmlns:a16="http://schemas.microsoft.com/office/drawing/2014/main" id="{44B83C5F-E719-4A74-A59E-D5AD655A22ED}"/>
              </a:ext>
            </a:extLst>
          </p:cNvPr>
          <p:cNvSpPr>
            <a:spLocks noGrp="1"/>
          </p:cNvSpPr>
          <p:nvPr>
            <p:ph type="sldNum" sz="quarter" idx="12"/>
          </p:nvPr>
        </p:nvSpPr>
        <p:spPr/>
        <p:txBody>
          <a:bodyPr/>
          <a:lstStyle/>
          <a:p>
            <a:fld id="{4F2E129E-16B7-480B-972E-C025DBFD1D53}" type="slidenum">
              <a:rPr lang="en-GB" smtClean="0">
                <a:solidFill>
                  <a:srgbClr val="424D58"/>
                </a:solidFill>
              </a:rPr>
              <a:pPr/>
              <a:t>7</a:t>
            </a:fld>
            <a:endParaRPr lang="en-GB" dirty="0">
              <a:solidFill>
                <a:srgbClr val="424D58"/>
              </a:solidFill>
            </a:endParaRPr>
          </a:p>
        </p:txBody>
      </p:sp>
      <p:sp>
        <p:nvSpPr>
          <p:cNvPr id="6" name="Slide Number Placeholder 3">
            <a:extLst>
              <a:ext uri="{FF2B5EF4-FFF2-40B4-BE49-F238E27FC236}">
                <a16:creationId xmlns:a16="http://schemas.microsoft.com/office/drawing/2014/main" id="{72B1CA7C-8499-40BA-BFDF-505E00D7C5C5}"/>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93867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FC8E-7584-438E-8517-8BA2673A93A2}"/>
              </a:ext>
            </a:extLst>
          </p:cNvPr>
          <p:cNvSpPr>
            <a:spLocks noGrp="1"/>
          </p:cNvSpPr>
          <p:nvPr>
            <p:ph type="title"/>
          </p:nvPr>
        </p:nvSpPr>
        <p:spPr/>
        <p:txBody>
          <a:bodyPr>
            <a:normAutofit/>
          </a:bodyPr>
          <a:lstStyle/>
          <a:p>
            <a:r>
              <a:rPr lang="en-GB" sz="2700" dirty="0"/>
              <a:t>How the national data opt-out works</a:t>
            </a:r>
          </a:p>
        </p:txBody>
      </p:sp>
      <p:sp>
        <p:nvSpPr>
          <p:cNvPr id="4" name="Slide Number Placeholder 3">
            <a:extLst>
              <a:ext uri="{FF2B5EF4-FFF2-40B4-BE49-F238E27FC236}">
                <a16:creationId xmlns:a16="http://schemas.microsoft.com/office/drawing/2014/main" id="{7C6FCD56-01C3-4760-B011-C9C7A3CB4EB4}"/>
              </a:ext>
            </a:extLst>
          </p:cNvPr>
          <p:cNvSpPr>
            <a:spLocks noGrp="1"/>
          </p:cNvSpPr>
          <p:nvPr>
            <p:ph type="sldNum" sz="quarter" idx="12"/>
          </p:nvPr>
        </p:nvSpPr>
        <p:spPr>
          <a:xfrm>
            <a:off x="6614864" y="4767263"/>
            <a:ext cx="2133600" cy="273844"/>
          </a:xfrm>
        </p:spPr>
        <p:txBody>
          <a:bodyPr/>
          <a:lstStyle/>
          <a:p>
            <a:fld id="{280AA684-6FB9-400F-B313-F111F0F48737}" type="slidenum">
              <a:rPr lang="en-GB" sz="1100" smtClean="0">
                <a:solidFill>
                  <a:srgbClr val="424D58"/>
                </a:solidFill>
              </a:rPr>
              <a:pPr/>
              <a:t>8</a:t>
            </a:fld>
            <a:endParaRPr lang="en-GB" sz="1100" dirty="0">
              <a:solidFill>
                <a:srgbClr val="424D58"/>
              </a:solidFill>
            </a:endParaRPr>
          </a:p>
        </p:txBody>
      </p:sp>
      <p:pic>
        <p:nvPicPr>
          <p:cNvPr id="5" name="Picture 2" descr="Image result for smartphone pc icon">
            <a:hlinkClick r:id="rId3"/>
            <a:extLst>
              <a:ext uri="{FF2B5EF4-FFF2-40B4-BE49-F238E27FC236}">
                <a16:creationId xmlns:a16="http://schemas.microsoft.com/office/drawing/2014/main" id="{2CD7B48B-571F-40CD-BC19-02F06C260681}"/>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9552" y="1347614"/>
            <a:ext cx="1625269" cy="7387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all centre icon">
            <a:hlinkClick r:id="rId6"/>
            <a:extLst>
              <a:ext uri="{FF2B5EF4-FFF2-40B4-BE49-F238E27FC236}">
                <a16:creationId xmlns:a16="http://schemas.microsoft.com/office/drawing/2014/main" id="{E4BBA562-1C60-4220-8BBE-2B4788ABF6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773" y="3075806"/>
            <a:ext cx="1082825" cy="8096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F5A942B-4E0D-4D54-BDEB-DBCC9018E56A}"/>
              </a:ext>
            </a:extLst>
          </p:cNvPr>
          <p:cNvPicPr>
            <a:picLocks noChangeAspect="1"/>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6499"/>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288922" y="2059760"/>
            <a:ext cx="981980" cy="981980"/>
          </a:xfrm>
          <a:prstGeom prst="rect">
            <a:avLst/>
          </a:prstGeom>
          <a:solidFill>
            <a:schemeClr val="bg1"/>
          </a:solidFill>
        </p:spPr>
      </p:pic>
      <p:sp>
        <p:nvSpPr>
          <p:cNvPr id="9" name="Title 1">
            <a:extLst>
              <a:ext uri="{FF2B5EF4-FFF2-40B4-BE49-F238E27FC236}">
                <a16:creationId xmlns:a16="http://schemas.microsoft.com/office/drawing/2014/main" id="{8439D187-1C6C-4B87-B18A-0E97C0B88697}"/>
              </a:ext>
            </a:extLst>
          </p:cNvPr>
          <p:cNvSpPr txBox="1">
            <a:spLocks/>
          </p:cNvSpPr>
          <p:nvPr/>
        </p:nvSpPr>
        <p:spPr>
          <a:xfrm>
            <a:off x="569570" y="2514138"/>
            <a:ext cx="1584176" cy="432048"/>
          </a:xfrm>
          <a:prstGeom prst="rect">
            <a:avLst/>
          </a:prstGeom>
        </p:spPr>
        <p:txBody>
          <a:bodyPr vert="horz" lIns="0" tIns="0" rIns="0" bIns="0" rtlCol="0" anchor="t">
            <a:normAutofit fontScale="925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Empower patients</a:t>
            </a:r>
          </a:p>
        </p:txBody>
      </p:sp>
      <p:sp>
        <p:nvSpPr>
          <p:cNvPr id="10" name="Title 1">
            <a:extLst>
              <a:ext uri="{FF2B5EF4-FFF2-40B4-BE49-F238E27FC236}">
                <a16:creationId xmlns:a16="http://schemas.microsoft.com/office/drawing/2014/main" id="{6FBE417F-4DD3-4AD8-BE71-8F7067BA90E7}"/>
              </a:ext>
            </a:extLst>
          </p:cNvPr>
          <p:cNvSpPr txBox="1">
            <a:spLocks/>
          </p:cNvSpPr>
          <p:nvPr/>
        </p:nvSpPr>
        <p:spPr>
          <a:xfrm>
            <a:off x="3052779" y="3186326"/>
            <a:ext cx="1584176" cy="432048"/>
          </a:xfrm>
          <a:prstGeom prst="rect">
            <a:avLst/>
          </a:prstGeom>
        </p:spPr>
        <p:txBody>
          <a:bodyPr vert="horz" lIns="0" tIns="0" rIns="0" bIns="0" rtlCol="0" anchor="t">
            <a:normAutofit fontScale="92500" lnSpcReduction="1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Store once – </a:t>
            </a:r>
          </a:p>
          <a:p>
            <a:pPr algn="ctr"/>
            <a:r>
              <a:rPr lang="en-GB" sz="1600" dirty="0"/>
              <a:t>use for all</a:t>
            </a:r>
          </a:p>
        </p:txBody>
      </p:sp>
      <p:sp>
        <p:nvSpPr>
          <p:cNvPr id="12" name="Title 1">
            <a:extLst>
              <a:ext uri="{FF2B5EF4-FFF2-40B4-BE49-F238E27FC236}">
                <a16:creationId xmlns:a16="http://schemas.microsoft.com/office/drawing/2014/main" id="{D987989D-4FB1-4A80-BECC-358DD09CC3F4}"/>
              </a:ext>
            </a:extLst>
          </p:cNvPr>
          <p:cNvSpPr txBox="1">
            <a:spLocks/>
          </p:cNvSpPr>
          <p:nvPr/>
        </p:nvSpPr>
        <p:spPr>
          <a:xfrm>
            <a:off x="5580112" y="2423841"/>
            <a:ext cx="1584176" cy="432048"/>
          </a:xfrm>
          <a:prstGeom prst="rect">
            <a:avLst/>
          </a:prstGeom>
        </p:spPr>
        <p:txBody>
          <a:bodyPr vert="horz" lIns="0" tIns="0" rIns="0" bIns="0" rtlCol="0" anchor="t">
            <a:normAutofit fontScale="92500" lnSpcReduction="1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1600" dirty="0"/>
              <a:t>Make simple to uphold</a:t>
            </a:r>
          </a:p>
        </p:txBody>
      </p:sp>
      <p:sp>
        <p:nvSpPr>
          <p:cNvPr id="13" name="Oval 12">
            <a:extLst>
              <a:ext uri="{FF2B5EF4-FFF2-40B4-BE49-F238E27FC236}">
                <a16:creationId xmlns:a16="http://schemas.microsoft.com/office/drawing/2014/main" id="{953CA9CA-75DA-4B73-8348-518F96D0C0CE}"/>
              </a:ext>
            </a:extLst>
          </p:cNvPr>
          <p:cNvSpPr/>
          <p:nvPr/>
        </p:nvSpPr>
        <p:spPr>
          <a:xfrm>
            <a:off x="5796136" y="1112058"/>
            <a:ext cx="1152128"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National bodies</a:t>
            </a:r>
          </a:p>
        </p:txBody>
      </p:sp>
      <p:sp>
        <p:nvSpPr>
          <p:cNvPr id="14" name="Oval 13">
            <a:extLst>
              <a:ext uri="{FF2B5EF4-FFF2-40B4-BE49-F238E27FC236}">
                <a16:creationId xmlns:a16="http://schemas.microsoft.com/office/drawing/2014/main" id="{65EA7B64-A8C4-4E5E-85B6-3D8E686457A1}"/>
              </a:ext>
            </a:extLst>
          </p:cNvPr>
          <p:cNvSpPr/>
          <p:nvPr/>
        </p:nvSpPr>
        <p:spPr>
          <a:xfrm>
            <a:off x="5796136" y="3041740"/>
            <a:ext cx="1152128"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Local health and care orgs</a:t>
            </a:r>
          </a:p>
        </p:txBody>
      </p:sp>
      <p:sp>
        <p:nvSpPr>
          <p:cNvPr id="15" name="Arrow: Left-Right 14">
            <a:extLst>
              <a:ext uri="{FF2B5EF4-FFF2-40B4-BE49-F238E27FC236}">
                <a16:creationId xmlns:a16="http://schemas.microsoft.com/office/drawing/2014/main" id="{B3600C3D-3A06-4085-9C78-6C2730077757}"/>
              </a:ext>
            </a:extLst>
          </p:cNvPr>
          <p:cNvSpPr/>
          <p:nvPr/>
        </p:nvSpPr>
        <p:spPr>
          <a:xfrm rot="1552481">
            <a:off x="2123728" y="1923678"/>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Left-Right 15">
            <a:extLst>
              <a:ext uri="{FF2B5EF4-FFF2-40B4-BE49-F238E27FC236}">
                <a16:creationId xmlns:a16="http://schemas.microsoft.com/office/drawing/2014/main" id="{BFBB8339-09F7-4E88-84E0-2AE991F8F887}"/>
              </a:ext>
            </a:extLst>
          </p:cNvPr>
          <p:cNvSpPr/>
          <p:nvPr/>
        </p:nvSpPr>
        <p:spPr>
          <a:xfrm rot="20194435">
            <a:off x="2125487" y="2838726"/>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Left-Right 16">
            <a:extLst>
              <a:ext uri="{FF2B5EF4-FFF2-40B4-BE49-F238E27FC236}">
                <a16:creationId xmlns:a16="http://schemas.microsoft.com/office/drawing/2014/main" id="{7CC296B4-A87E-4E99-8E77-6D2B11574423}"/>
              </a:ext>
            </a:extLst>
          </p:cNvPr>
          <p:cNvSpPr/>
          <p:nvPr/>
        </p:nvSpPr>
        <p:spPr>
          <a:xfrm rot="1552481">
            <a:off x="4450597" y="2838726"/>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Left-Right 18">
            <a:extLst>
              <a:ext uri="{FF2B5EF4-FFF2-40B4-BE49-F238E27FC236}">
                <a16:creationId xmlns:a16="http://schemas.microsoft.com/office/drawing/2014/main" id="{234C2CBD-85EE-4D8D-8238-C68C0298DF26}"/>
              </a:ext>
            </a:extLst>
          </p:cNvPr>
          <p:cNvSpPr/>
          <p:nvPr/>
        </p:nvSpPr>
        <p:spPr>
          <a:xfrm rot="20194435">
            <a:off x="4423017" y="1850975"/>
            <a:ext cx="981980" cy="36004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extLst>
              <a:ext uri="{FF2B5EF4-FFF2-40B4-BE49-F238E27FC236}">
                <a16:creationId xmlns:a16="http://schemas.microsoft.com/office/drawing/2014/main" id="{9CD4CFA8-FA5B-4D2D-8596-612BDBE3D6C6}"/>
              </a:ext>
            </a:extLst>
          </p:cNvPr>
          <p:cNvSpPr/>
          <p:nvPr/>
        </p:nvSpPr>
        <p:spPr>
          <a:xfrm>
            <a:off x="7056083" y="1431782"/>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21">
            <a:extLst>
              <a:ext uri="{FF2B5EF4-FFF2-40B4-BE49-F238E27FC236}">
                <a16:creationId xmlns:a16="http://schemas.microsoft.com/office/drawing/2014/main" id="{7D762FC9-9F11-46BA-8F07-929C4D1C5653}"/>
              </a:ext>
            </a:extLst>
          </p:cNvPr>
          <p:cNvSpPr/>
          <p:nvPr/>
        </p:nvSpPr>
        <p:spPr>
          <a:xfrm rot="20164285">
            <a:off x="6905223" y="872061"/>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22">
            <a:extLst>
              <a:ext uri="{FF2B5EF4-FFF2-40B4-BE49-F238E27FC236}">
                <a16:creationId xmlns:a16="http://schemas.microsoft.com/office/drawing/2014/main" id="{9B27255D-116E-4E8D-81BA-5A79EEBC3B44}"/>
              </a:ext>
            </a:extLst>
          </p:cNvPr>
          <p:cNvSpPr/>
          <p:nvPr/>
        </p:nvSpPr>
        <p:spPr>
          <a:xfrm rot="921489">
            <a:off x="6964869" y="1902812"/>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4EA24349-30ED-4785-9E4B-66DD7812AA2B}"/>
              </a:ext>
            </a:extLst>
          </p:cNvPr>
          <p:cNvSpPr/>
          <p:nvPr/>
        </p:nvSpPr>
        <p:spPr>
          <a:xfrm>
            <a:off x="7080088" y="3387840"/>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445AECA8-D24B-41EF-A18B-0883BC2D5245}"/>
              </a:ext>
            </a:extLst>
          </p:cNvPr>
          <p:cNvSpPr/>
          <p:nvPr/>
        </p:nvSpPr>
        <p:spPr>
          <a:xfrm rot="20164285">
            <a:off x="6929228" y="2828119"/>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217E95A4-B162-460C-B00E-2C8773859380}"/>
              </a:ext>
            </a:extLst>
          </p:cNvPr>
          <p:cNvSpPr/>
          <p:nvPr/>
        </p:nvSpPr>
        <p:spPr>
          <a:xfrm rot="921489">
            <a:off x="6988874" y="3858870"/>
            <a:ext cx="1302387" cy="418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51521" y="4011910"/>
            <a:ext cx="8784976" cy="738664"/>
          </a:xfrm>
          <a:prstGeom prst="rect">
            <a:avLst/>
          </a:prstGeom>
          <a:noFill/>
        </p:spPr>
        <p:txBody>
          <a:bodyPr wrap="square" rtlCol="0">
            <a:spAutoFit/>
          </a:bodyPr>
          <a:lstStyle/>
          <a:p>
            <a:r>
              <a:rPr lang="en-GB" sz="1400" dirty="0"/>
              <a:t>NHS Digital applying national data opt-outs from May 2018</a:t>
            </a:r>
          </a:p>
          <a:p>
            <a:r>
              <a:rPr lang="en-GB" sz="1400" dirty="0"/>
              <a:t>Public Health England started applying from September 2018 </a:t>
            </a:r>
          </a:p>
          <a:p>
            <a:r>
              <a:rPr lang="en-GB" sz="1400" b="1" dirty="0"/>
              <a:t>All other health and adult social care organisations must be compliant by March 2020</a:t>
            </a:r>
          </a:p>
        </p:txBody>
      </p:sp>
      <p:sp>
        <p:nvSpPr>
          <p:cNvPr id="28" name="Slide Number Placeholder 3">
            <a:extLst>
              <a:ext uri="{FF2B5EF4-FFF2-40B4-BE49-F238E27FC236}">
                <a16:creationId xmlns:a16="http://schemas.microsoft.com/office/drawing/2014/main" id="{CB3D7276-0D4B-4AAD-AAB6-5E1FEF0E9B96}"/>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353024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p:txBody>
          <a:bodyPr>
            <a:normAutofit/>
          </a:bodyPr>
          <a:lstStyle/>
          <a:p>
            <a:r>
              <a:rPr lang="en-US" dirty="0"/>
              <a:t>What does it mean to 'be compliant’?</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467544" y="889568"/>
            <a:ext cx="8064895" cy="3914430"/>
          </a:xfrm>
        </p:spPr>
        <p:txBody>
          <a:bodyPr>
            <a:normAutofit/>
          </a:bodyPr>
          <a:lstStyle/>
          <a:p>
            <a:pPr marL="0" lvl="0" indent="0">
              <a:spcAft>
                <a:spcPts val="600"/>
              </a:spcAft>
              <a:buNone/>
            </a:pPr>
            <a:r>
              <a:rPr lang="en-GB" sz="1800" dirty="0"/>
              <a:t>Any health and care organisation which processes and/or discloses data that originates within the health and adult social care system in England is </a:t>
            </a:r>
            <a:r>
              <a:rPr lang="en-GB" sz="1800" b="1" dirty="0"/>
              <a:t>required to consider if national data opt-outs should be applied</a:t>
            </a:r>
            <a:r>
              <a:rPr lang="en-GB" sz="1800" dirty="0"/>
              <a:t> to uses of confidential patient information (CPI) for purposes beyond individual care.</a:t>
            </a:r>
          </a:p>
          <a:p>
            <a:pPr marL="0" lvl="0" indent="0">
              <a:spcAft>
                <a:spcPts val="600"/>
              </a:spcAft>
              <a:buNone/>
            </a:pPr>
            <a:r>
              <a:rPr lang="en-GB" sz="1800" dirty="0"/>
              <a:t>Being compliant is:</a:t>
            </a:r>
          </a:p>
          <a:p>
            <a:pPr lvl="0">
              <a:buFont typeface="+mj-lt"/>
              <a:buAutoNum type="alphaLcParenR"/>
            </a:pPr>
            <a:r>
              <a:rPr lang="en-GB" sz="1800" dirty="0"/>
              <a:t>Having processes and controls in place to authorise uses of CPI for purposes beyond individual care</a:t>
            </a:r>
          </a:p>
          <a:p>
            <a:pPr lvl="0">
              <a:buFont typeface="+mj-lt"/>
              <a:buAutoNum type="alphaLcParenR"/>
            </a:pPr>
            <a:r>
              <a:rPr lang="en-GB" sz="1800" dirty="0"/>
              <a:t>Considering application of national data opt-outs as part of that process</a:t>
            </a:r>
          </a:p>
          <a:p>
            <a:pPr lvl="0">
              <a:buFont typeface="+mj-lt"/>
              <a:buAutoNum type="alphaLcParenR"/>
            </a:pPr>
            <a:r>
              <a:rPr lang="en-GB" sz="1800" dirty="0"/>
              <a:t>….</a:t>
            </a:r>
          </a:p>
          <a:p>
            <a:pPr lvl="0">
              <a:spcAft>
                <a:spcPts val="600"/>
              </a:spcAft>
              <a:buFont typeface="+mj-lt"/>
              <a:buAutoNum type="alphaLcParenR"/>
            </a:pPr>
            <a:r>
              <a:rPr lang="en-GB" sz="1800" dirty="0"/>
              <a:t>….</a:t>
            </a:r>
          </a:p>
          <a:p>
            <a:pPr lvl="0"/>
            <a:endParaRPr lang="en-GB" sz="1800" dirty="0"/>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6300192" y="4731990"/>
            <a:ext cx="2133600" cy="273844"/>
          </a:xfrm>
        </p:spPr>
        <p:txBody>
          <a:bodyPr/>
          <a:lstStyle/>
          <a:p>
            <a:fld id="{DC12C2CB-C475-442B-84C1-CBFDBCB34DB3}" type="slidenum">
              <a:rPr lang="en-GB" smtClean="0"/>
              <a:pPr/>
              <a:t>9</a:t>
            </a:fld>
            <a:endParaRPr lang="en-GB" dirty="0"/>
          </a:p>
        </p:txBody>
      </p:sp>
      <p:sp>
        <p:nvSpPr>
          <p:cNvPr id="8" name="Slide Number Placeholder 3">
            <a:extLst>
              <a:ext uri="{FF2B5EF4-FFF2-40B4-BE49-F238E27FC236}">
                <a16:creationId xmlns:a16="http://schemas.microsoft.com/office/drawing/2014/main" id="{DA2D74BB-A7D0-45A6-8A2A-E6EF77C166BF}"/>
              </a:ext>
            </a:extLst>
          </p:cNvPr>
          <p:cNvSpPr txBox="1">
            <a:spLocks/>
          </p:cNvSpPr>
          <p:nvPr/>
        </p:nvSpPr>
        <p:spPr>
          <a:xfrm>
            <a:off x="467544" y="4731990"/>
            <a:ext cx="2520280"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i="1" dirty="0">
                <a:solidFill>
                  <a:srgbClr val="424D58"/>
                </a:solidFill>
              </a:rPr>
              <a:t>Information correct as of April 2019</a:t>
            </a:r>
          </a:p>
        </p:txBody>
      </p:sp>
    </p:spTree>
    <p:extLst>
      <p:ext uri="{BB962C8B-B14F-4D97-AF65-F5344CB8AC3E}">
        <p14:creationId xmlns:p14="http://schemas.microsoft.com/office/powerpoint/2010/main" val="991279215"/>
      </p:ext>
    </p:extLst>
  </p:cSld>
  <p:clrMapOvr>
    <a:masterClrMapping/>
  </p:clrMapOvr>
</p:sld>
</file>

<file path=ppt/theme/theme1.xml><?xml version="1.0" encoding="utf-8"?>
<a:theme xmlns:a="http://schemas.openxmlformats.org/drawingml/2006/main" name="02_NHSDigital_template_Plain_Blu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SI Q2 Review 18 August 2016">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SI Q2 Review 18 August 2016">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re.data lessons learnt">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care.data lessons learnt">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care.data lessons learnt">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2_PSI Q2 Review 18 August 2016">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lide template">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NHSD Portfolio Document (8 years)" ma:contentTypeID="0x010100CE61D9DC7AFC6844B595FD0A55B75DF7000857933C4ED0EE4F84CD1F78FEF44727" ma:contentTypeVersion="15" ma:contentTypeDescription="" ma:contentTypeScope="" ma:versionID="5dcc1419ebdee2306fbee808377525e5">
  <xsd:schema xmlns:xsd="http://www.w3.org/2001/XMLSchema" xmlns:xs="http://www.w3.org/2001/XMLSchema" xmlns:p="http://schemas.microsoft.com/office/2006/metadata/properties" xmlns:ns1="http://schemas.microsoft.com/sharepoint/v3" xmlns:ns2="5668c8bc-6c30-45e9-80ca-5109d4270dfd" xmlns:ns3="e449ee01-db56-4fb0-9197-e60b4801baf3" targetNamespace="http://schemas.microsoft.com/office/2006/metadata/properties" ma:root="true" ma:fieldsID="9e63d0870663d781e5fb0d5193680ba2" ns1:_="" ns2:_="" ns3:_="">
    <xsd:import namespace="http://schemas.microsoft.com/sharepoint/v3"/>
    <xsd:import namespace="5668c8bc-6c30-45e9-80ca-5109d4270dfd"/>
    <xsd:import namespace="e449ee01-db56-4fb0-9197-e60b4801baf3"/>
    <xsd:element name="properties">
      <xsd:complexType>
        <xsd:sequence>
          <xsd:element name="documentManagement">
            <xsd:complexType>
              <xsd:all>
                <xsd:element ref="ns2:ApprovalDate" minOccurs="0"/>
                <xsd:element ref="ns2:ApproverName" minOccurs="0"/>
                <xsd:element ref="ns2:AuthorName" minOccurs="0"/>
                <xsd:element ref="ns2:AuthoredDate"/>
                <xsd:element ref="ns2:InformationAudience" minOccurs="0"/>
                <xsd:element ref="ns2:InformationSource" minOccurs="0"/>
                <xsd:element ref="ns2:InformationStatus"/>
                <xsd:element ref="ns2:e076e489fa624670a6d5030aa6510568" minOccurs="0"/>
                <xsd:element ref="ns2:TaxCatchAll" minOccurs="0"/>
                <xsd:element ref="ns2:TaxCatchAllLabel" minOccurs="0"/>
                <xsd:element ref="ns2:InformationVersion" minOccurs="0"/>
                <xsd:element ref="ns2:i8502cb9d1b74c4f9e1ea45824336350" minOccurs="0"/>
                <xsd:element ref="ns2:SecurityClassification"/>
                <xsd:element ref="ns2:SecurityDescriptor" minOccurs="0"/>
                <xsd:element ref="ns2:Summary" minOccurs="0"/>
                <xsd:element ref="ns1:_dlc_Exempt" minOccurs="0"/>
                <xsd:element ref="ns1:_dlc_ExpireDateSaved" minOccurs="0"/>
                <xsd:element ref="ns1:_dlc_Expire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5" nillable="true" ma:displayName="Exempt from Policy" ma:description="" ma:hidden="true" ma:internalName="_dlc_Exempt" ma:readOnly="true">
      <xsd:simpleType>
        <xsd:restriction base="dms:Unknown"/>
      </xsd:simpleType>
    </xsd:element>
    <xsd:element name="_dlc_ExpireDateSaved" ma:index="26" nillable="true" ma:displayName="Original Expiration Date" ma:description=""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668c8bc-6c30-45e9-80ca-5109d4270dfd" elementFormDefault="qualified">
    <xsd:import namespace="http://schemas.microsoft.com/office/2006/documentManagement/types"/>
    <xsd:import namespace="http://schemas.microsoft.com/office/infopath/2007/PartnerControls"/>
    <xsd:element name="ApprovalDate" ma:index="8" nillable="true" ma:displayName="Approval Date" ma:default="[Today]" ma:internalName="ApprovalDate">
      <xsd:simpleType>
        <xsd:restriction base="dms:DateTime"/>
      </xsd:simpleType>
    </xsd:element>
    <xsd:element name="ApproverName" ma:index="9" nillable="true" ma:displayName="Approver Name" ma:internalName="ApproverName">
      <xsd:simpleType>
        <xsd:restriction base="dms:Text"/>
      </xsd:simpleType>
    </xsd:element>
    <xsd:element name="AuthorName" ma:index="10" nillable="true" ma:displayName="Author Name" ma:description="The name of the primary author or contact" ma:internalName="Author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edDate" ma:index="11" ma:displayName="Authored Date" ma:default="[Today]" ma:internalName="AuthoredDate">
      <xsd:simpleType>
        <xsd:restriction base="dms:DateTime"/>
      </xsd:simpleType>
    </xsd:element>
    <xsd:element name="InformationAudience" ma:index="12" nillable="true" ma:displayName="Information Audience" ma:default="NHS Digital" ma:description="A category of user for whom the resource is intended" ma:internalName="InformationAudience">
      <xsd:simpleType>
        <xsd:restriction base="dms:Text"/>
      </xsd:simpleType>
    </xsd:element>
    <xsd:element name="InformationSource" ma:index="13" nillable="true" ma:displayName="Information Source" ma:description="The source from which the described resource is derived" ma:internalName="InformationSource">
      <xsd:simpleType>
        <xsd:restriction base="dms:Text"/>
      </xsd:simpleType>
    </xsd:element>
    <xsd:element name="InformationStatus" ma:index="14" ma:displayName="Information Status" ma:default="Draft" ma:description="The position of state of the resource" ma:internalName="InformationStatus">
      <xsd:simpleType>
        <xsd:restriction base="dms:Choice">
          <xsd:enumeration value="Draft"/>
          <xsd:enumeration value="In Review"/>
          <xsd:enumeration value="Approved"/>
          <xsd:enumeration value="Archived"/>
          <xsd:enumeration value="Public"/>
        </xsd:restriction>
      </xsd:simpleType>
    </xsd:element>
    <xsd:element name="e076e489fa624670a6d5030aa6510568" ma:index="15" ma:taxonomy="true" ma:internalName="e076e489fa624670a6d5030aa6510568" ma:taxonomyFieldName="InformationType" ma:displayName="Information Type" ma:default="" ma:fieldId="{e076e489-fa62-4670-a6d5-030aa6510568}" ma:taxonomyMulti="true" ma:sspId="bb72b7f4-c981-47a4-a26e-043e4b78ebf3" ma:termSetId="62923a2f-f421-4e6f-b03c-6d9050967a32" ma:anchorId="00000000-0000-0000-0000-000000000000" ma:open="false" ma:isKeyword="false">
      <xsd:complexType>
        <xsd:sequence>
          <xsd:element ref="pc:Terms" minOccurs="0" maxOccurs="1"/>
        </xsd:sequence>
      </xsd:complexType>
    </xsd:element>
    <xsd:element name="TaxCatchAll" ma:index="16" nillable="true" ma:displayName="Taxonomy Catch All Column" ma:description="" ma:hidden="true" ma:list="{7f6b65b4-d898-4487-a581-567d099e52c8}" ma:internalName="TaxCatchAll" ma:showField="CatchAllData" ma:web="e449ee01-db56-4fb0-9197-e60b4801baf3">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7f6b65b4-d898-4487-a581-567d099e52c8}" ma:internalName="TaxCatchAllLabel" ma:readOnly="true" ma:showField="CatchAllDataLabel" ma:web="e449ee01-db56-4fb0-9197-e60b4801baf3">
      <xsd:complexType>
        <xsd:complexContent>
          <xsd:extension base="dms:MultiChoiceLookup">
            <xsd:sequence>
              <xsd:element name="Value" type="dms:Lookup" maxOccurs="unbounded" minOccurs="0" nillable="true"/>
            </xsd:sequence>
          </xsd:extension>
        </xsd:complexContent>
      </xsd:complexType>
    </xsd:element>
    <xsd:element name="InformationVersion" ma:index="19" nillable="true" ma:displayName="Information Version" ma:decimals="2" ma:description="Identifies version number of the resource" ma:internalName="InformationVersion">
      <xsd:simpleType>
        <xsd:restriction base="dms:Number">
          <xsd:maxInclusive value="5000"/>
          <xsd:minInclusive value="0"/>
        </xsd:restriction>
      </xsd:simpleType>
    </xsd:element>
    <xsd:element name="i8502cb9d1b74c4f9e1ea45824336350" ma:index="20" nillable="true" ma:taxonomy="true" ma:internalName="i8502cb9d1b74c4f9e1ea45824336350" ma:taxonomyFieldName="PortfolioCode" ma:displayName="Portfolio Code" ma:default="" ma:fieldId="{28502cb9-d1b7-4c4f-9e1e-a45824336350}" ma:sspId="bb72b7f4-c981-47a4-a26e-043e4b78ebf3" ma:termSetId="83dca0dc-49f4-4ab6-814d-a10e46f2d065" ma:anchorId="00000000-0000-0000-0000-000000000000" ma:open="true" ma:isKeyword="false">
      <xsd:complexType>
        <xsd:sequence>
          <xsd:element ref="pc:Terms" minOccurs="0" maxOccurs="1"/>
        </xsd:sequence>
      </xsd:complexType>
    </xsd:element>
    <xsd:element name="SecurityClassification" ma:index="22" ma:displayName="Security Classification" ma:default="Official" ma:format="Dropdown" ma:internalName="SecurityClassification">
      <xsd:simpleType>
        <xsd:restriction base="dms:Choice">
          <xsd:enumeration value="Official"/>
          <xsd:enumeration value="Official - Sensitive"/>
        </xsd:restriction>
      </xsd:simpleType>
    </xsd:element>
    <xsd:element name="SecurityDescriptor" ma:index="23" nillable="true" ma:displayName="Security Descriptor" ma:format="Dropdown" ma:internalName="SecurityDescriptor">
      <xsd:simpleType>
        <xsd:restriction base="dms:Choice">
          <xsd:enumeration value="Commercial"/>
          <xsd:enumeration value="Personal"/>
          <xsd:enumeration value="Local Sensitive (LOCSEN)"/>
        </xsd:restriction>
      </xsd:simpleType>
    </xsd:element>
    <xsd:element name="Summary" ma:index="24" nillable="true" ma:displayName="Summary" ma:description="An account of the content of the resource" ma:internalName="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9ee01-db56-4fb0-9197-e60b4801baf3" elementFormDefault="qualified">
    <xsd:import namespace="http://schemas.microsoft.com/office/2006/documentManagement/types"/>
    <xsd:import namespace="http://schemas.microsoft.com/office/infopath/2007/PartnerControls"/>
    <xsd:element name="_dlc_DocId" ma:index="28" nillable="true" ma:displayName="Document ID Value" ma:description="The value of the document ID assigned to this item."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bb72b7f4-c981-47a4-a26e-043e4b78ebf3" ContentTypeId="0x010100CE61D9DC7AFC6844B595FD0A55B75DF7" PreviousValue="false"/>
</file>

<file path=customXml/item4.xml><?xml version="1.0" encoding="utf-8"?>
<p:properties xmlns:p="http://schemas.microsoft.com/office/2006/metadata/properties" xmlns:xsi="http://www.w3.org/2001/XMLSchema-instance">
  <documentManagement>
    <InformationAudience xmlns="5668c8bc-6c30-45e9-80ca-5109d4270dfd">NHS Digital</InformationAudience>
    <SecurityClassification xmlns="5668c8bc-6c30-45e9-80ca-5109d4270dfd">Official</SecurityClassification>
    <InformationVersion xmlns="5668c8bc-6c30-45e9-80ca-5109d4270dfd" xsi:nil="true"/>
    <Summary xmlns="5668c8bc-6c30-45e9-80ca-5109d4270dfd" xsi:nil="true"/>
    <ApprovalDate xmlns="5668c8bc-6c30-45e9-80ca-5109d4270dfd">2018-06-22T10:48:42+00:00</ApprovalDate>
    <ApproverName xmlns="5668c8bc-6c30-45e9-80ca-5109d4270dfd" xsi:nil="true"/>
    <i8502cb9d1b74c4f9e1ea45824336350 xmlns="5668c8bc-6c30-45e9-80ca-5109d4270dfd">
      <Terms xmlns="http://schemas.microsoft.com/office/infopath/2007/PartnerControls"/>
    </i8502cb9d1b74c4f9e1ea45824336350>
    <SecurityDescriptor xmlns="5668c8bc-6c30-45e9-80ca-5109d4270dfd" xsi:nil="true"/>
    <InformationSource xmlns="5668c8bc-6c30-45e9-80ca-5109d4270dfd" xsi:nil="true"/>
    <InformationStatus xmlns="5668c8bc-6c30-45e9-80ca-5109d4270dfd">Draft</InformationStatus>
    <AuthoredDate xmlns="5668c8bc-6c30-45e9-80ca-5109d4270dfd">2018-06-22T10:48:42+00:00</AuthoredDate>
    <TaxCatchAll xmlns="5668c8bc-6c30-45e9-80ca-5109d4270dfd">
      <Value>2</Value>
    </TaxCatchAll>
    <AuthorName xmlns="5668c8bc-6c30-45e9-80ca-5109d4270dfd">
      <UserInfo>
        <DisplayName/>
        <AccountId xsi:nil="true"/>
        <AccountType/>
      </UserInfo>
    </AuthorName>
    <e076e489fa624670a6d5030aa6510568 xmlns="5668c8bc-6c30-45e9-80ca-5109d4270dfd">
      <Terms xmlns="http://schemas.microsoft.com/office/infopath/2007/PartnerControls">
        <TermInfo xmlns="http://schemas.microsoft.com/office/infopath/2007/PartnerControls">
          <TermName xmlns="http://schemas.microsoft.com/office/infopath/2007/PartnerControls">Document</TermName>
          <TermId xmlns="http://schemas.microsoft.com/office/infopath/2007/PartnerControls">6113f30c-7b54-4978-b917-a373efb61b62</TermId>
        </TermInfo>
      </Terms>
    </e076e489fa624670a6d5030aa6510568>
    <_dlc_DocId xmlns="e449ee01-db56-4fb0-9197-e60b4801baf3">NHSD-2021-1536569018-5470</_dlc_DocId>
    <_dlc_DocIdUrl xmlns="e449ee01-db56-4fb0-9197-e60b4801baf3">
      <Url>https://hscic365.sharepoint.com/sites/NDOP/_layouts/15/DocIdRedir.aspx?ID=NHSD-2021-1536569018-5470</Url>
      <Description>NHSD-2021-1536569018-5470</Description>
    </_dlc_DocIdUrl>
    <_dlc_ExpireDate xmlns="http://schemas.microsoft.com/sharepoint/v3">2026-06-22T10:48:42+00:00</_dlc_ExpireDate>
    <_dlc_ExpireDateSaved xmlns="http://schemas.microsoft.com/sharepoint/v3"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p:Policy xmlns:p="office.server.policy" id="" local="true">
  <p:Name>NHSD Portfolio Document (8 years)</p:Name>
  <p:Description/>
  <p:Statement>This document implements 8 years retention from Authored Date</p:Statement>
  <p:PolicyItems>
    <p:PolicyItem featureId="Microsoft.Office.RecordsManagement.PolicyFeatures.Expiration" staticId="0x010100CE61D9DC7AFC6844B595FD0A55B75DF7|-2054357789" UniqueId="c9a81329-e124-4cbc-9b7a-8099d020f266">
      <p:Name>Retention</p:Name>
      <p:Description>Automatic scheduling of content for processing, and performing a retention action on content that has reached its due date.</p:Description>
      <p:CustomData>
        <Schedules nextStageId="3">
          <Schedule type="Default">
            <stages>
              <data stageId="1">
                <formula id="Microsoft.Office.RecordsManagement.PolicyFeatures.Expiration.Formula.BuiltIn">
                  <number>8</number>
                  <property>AuthoredDate</property>
                  <propertyId>78342c6d-8801-441d-a333-a9f070617aff</propertyId>
                  <period>years</period>
                </formula>
                <action type="action" id="Microsoft.Office.RecordsManagement.PolicyFeatures.Expiration.Action.Skip"/>
              </data>
              <data stageId="2">
                <formula id="Microsoft.Office.RecordsManagement.PolicyFeatures.Expiration.Formula.BuiltIn">
                  <number>22</number>
                  <property>AuthoredDate</property>
                  <propertyId>78342c6d-8801-441d-a333-a9f070617aff</propertyId>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6A1F27B6-3917-412F-B888-B5608AFE7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68c8bc-6c30-45e9-80ca-5109d4270dfd"/>
    <ds:schemaRef ds:uri="e449ee01-db56-4fb0-9197-e60b4801ba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A49502-CB7A-4681-AFFC-F3143628B4E9}">
  <ds:schemaRefs>
    <ds:schemaRef ds:uri="http://schemas.microsoft.com/sharepoint/events"/>
  </ds:schemaRefs>
</ds:datastoreItem>
</file>

<file path=customXml/itemProps3.xml><?xml version="1.0" encoding="utf-8"?>
<ds:datastoreItem xmlns:ds="http://schemas.openxmlformats.org/officeDocument/2006/customXml" ds:itemID="{DAD3F1D9-4524-44BD-8004-96AB0874355F}">
  <ds:schemaRefs>
    <ds:schemaRef ds:uri="Microsoft.SharePoint.Taxonomy.ContentTypeSync"/>
  </ds:schemaRefs>
</ds:datastoreItem>
</file>

<file path=customXml/itemProps4.xml><?xml version="1.0" encoding="utf-8"?>
<ds:datastoreItem xmlns:ds="http://schemas.openxmlformats.org/officeDocument/2006/customXml" ds:itemID="{DCAA05C0-4568-41C2-BC60-434064D0386A}">
  <ds:schemaRefs>
    <ds:schemaRef ds:uri="http://schemas.microsoft.com/office/2006/documentManagement/types"/>
    <ds:schemaRef ds:uri="http://purl.org/dc/terms/"/>
    <ds:schemaRef ds:uri="http://schemas.microsoft.com/office/2006/metadata/properties"/>
    <ds:schemaRef ds:uri="e449ee01-db56-4fb0-9197-e60b4801baf3"/>
    <ds:schemaRef ds:uri="http://purl.org/dc/elements/1.1/"/>
    <ds:schemaRef ds:uri="http://www.w3.org/XML/1998/namespace"/>
    <ds:schemaRef ds:uri="http://schemas.microsoft.com/office/infopath/2007/PartnerControls"/>
    <ds:schemaRef ds:uri="http://schemas.openxmlformats.org/package/2006/metadata/core-properties"/>
    <ds:schemaRef ds:uri="5668c8bc-6c30-45e9-80ca-5109d4270dfd"/>
    <ds:schemaRef ds:uri="http://schemas.microsoft.com/sharepoint/v3"/>
    <ds:schemaRef ds:uri="http://purl.org/dc/dcmitype/"/>
  </ds:schemaRefs>
</ds:datastoreItem>
</file>

<file path=customXml/itemProps5.xml><?xml version="1.0" encoding="utf-8"?>
<ds:datastoreItem xmlns:ds="http://schemas.openxmlformats.org/officeDocument/2006/customXml" ds:itemID="{6C41207A-705B-461C-8124-9C49FBBBB49A}">
  <ds:schemaRefs>
    <ds:schemaRef ds:uri="http://schemas.microsoft.com/sharepoint/v3/contenttype/forms"/>
  </ds:schemaRefs>
</ds:datastoreItem>
</file>

<file path=customXml/itemProps6.xml><?xml version="1.0" encoding="utf-8"?>
<ds:datastoreItem xmlns:ds="http://schemas.openxmlformats.org/officeDocument/2006/customXml" ds:itemID="{84D7BFDB-FD91-432A-B59D-C506F129421D}">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02_NHSDigital_template_Plain_Blue_v1</Template>
  <TotalTime>9449</TotalTime>
  <Words>4387</Words>
  <Application>Microsoft Office PowerPoint</Application>
  <PresentationFormat>On-screen Show (16:9)</PresentationFormat>
  <Paragraphs>424</Paragraphs>
  <Slides>26</Slides>
  <Notes>26</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26</vt:i4>
      </vt:variant>
    </vt:vector>
  </HeadingPairs>
  <TitlesOfParts>
    <vt:vector size="38" baseType="lpstr">
      <vt:lpstr>Arial</vt:lpstr>
      <vt:lpstr>Calibri</vt:lpstr>
      <vt:lpstr>Helvetica Neue</vt:lpstr>
      <vt:lpstr>Wingdings</vt:lpstr>
      <vt:lpstr>02_NHSDigital_template_Plain_Blue_v1</vt:lpstr>
      <vt:lpstr>PSI Q2 Review 18 August 2016</vt:lpstr>
      <vt:lpstr>1_PSI Q2 Review 18 August 2016</vt:lpstr>
      <vt:lpstr>care.data lessons learnt</vt:lpstr>
      <vt:lpstr>1_care.data lessons learnt</vt:lpstr>
      <vt:lpstr>2_care.data lessons learnt</vt:lpstr>
      <vt:lpstr>2_PSI Q2 Review 18 August 2016</vt:lpstr>
      <vt:lpstr>slide template</vt:lpstr>
      <vt:lpstr>PowerPoint Presentation</vt:lpstr>
      <vt:lpstr>Agenda</vt:lpstr>
      <vt:lpstr>Where we are now</vt:lpstr>
      <vt:lpstr>PowerPoint Presentation</vt:lpstr>
      <vt:lpstr>PowerPoint Presentation</vt:lpstr>
      <vt:lpstr>Informing your patients</vt:lpstr>
      <vt:lpstr>Informing your workforce</vt:lpstr>
      <vt:lpstr>How the national data opt-out works</vt:lpstr>
      <vt:lpstr>What does it mean to 'be compliant’?</vt:lpstr>
      <vt:lpstr>Summary of operational policy guidance</vt:lpstr>
      <vt:lpstr>When does the national data opt-out apply?</vt:lpstr>
      <vt:lpstr>When does the national data opt-out NOT apply?</vt:lpstr>
      <vt:lpstr>Clinical audit – local / national</vt:lpstr>
      <vt:lpstr>Payments, Invoice Validation and Risk Stratification</vt:lpstr>
      <vt:lpstr>What you need to do to be compliant, and why!</vt:lpstr>
      <vt:lpstr>What does it mean to be compliant?</vt:lpstr>
      <vt:lpstr>What if I don’t need to apply opt-outs?</vt:lpstr>
      <vt:lpstr>How the national data opt-out works</vt:lpstr>
      <vt:lpstr>Check for National Data Opt-outs service</vt:lpstr>
      <vt:lpstr>Supporting organisations with compliance</vt:lpstr>
      <vt:lpstr>Compliance resources</vt:lpstr>
      <vt:lpstr>PowerPoint Presentation</vt:lpstr>
      <vt:lpstr>Embedding opt-out compliance</vt:lpstr>
      <vt:lpstr>Key messages for NHS Trusts</vt:lpstr>
      <vt:lpstr>Key messages for GP practices (and CCGs)</vt:lpstr>
      <vt:lpstr>Further information</vt:lpstr>
    </vt:vector>
  </TitlesOfParts>
  <Company>Health &amp; Social Care Information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Mousley Alex</dc:creator>
  <cp:lastModifiedBy>Dawn Friend</cp:lastModifiedBy>
  <cp:revision>389</cp:revision>
  <cp:lastPrinted>2019-02-01T09:21:14Z</cp:lastPrinted>
  <dcterms:created xsi:type="dcterms:W3CDTF">2016-10-25T13:09:59Z</dcterms:created>
  <dcterms:modified xsi:type="dcterms:W3CDTF">2019-04-04T15:14:20Z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0x010100CE61D9DC7AFC6844B595FD0A55B75DF7000857933C4ED0EE4F84CD1F78FEF44727</vt:lpwstr>
  </property>
  <property fmtid="{D5CDD505-2E9C-101B-9397-08002B2CF9AE}" pid="3" name="_dlc_policyId">
    <vt:lpwstr>0x010100CE61D9DC7AFC6844B595FD0A55B75DF7|-2054357789</vt:lpwstr>
  </property>
  <property fmtid="{D5CDD505-2E9C-101B-9397-08002B2CF9AE}" pid="4" name="ItemRetentionFormula">
    <vt:lpwstr>&lt;formula id="Microsoft.Office.RecordsManagement.PolicyFeatures.Expiration.Formula.BuiltIn"&gt;&lt;number&gt;8&lt;/number&gt;&lt;property&gt;AuthoredDate&lt;/property&gt;&lt;propertyId&gt;78342c6d-8801-441d-a333-a9f070617aff&lt;/propertyId&gt;&lt;period&gt;years&lt;/period&gt;&lt;/formula&gt;</vt:lpwstr>
  </property>
  <property fmtid="{D5CDD505-2E9C-101B-9397-08002B2CF9AE}" pid="5" name="_dlc_DocIdItemGuid">
    <vt:lpwstr>5736da2e-8c9e-4383-a87c-1a1ff92a2713</vt:lpwstr>
  </property>
  <property fmtid="{D5CDD505-2E9C-101B-9397-08002B2CF9AE}" pid="6" name="InformationType">
    <vt:lpwstr>2;#Document|6113f30c-7b54-4978-b917-a373efb61b62</vt:lpwstr>
  </property>
  <property fmtid="{D5CDD505-2E9C-101B-9397-08002B2CF9AE}" pid="7" name="PortfolioCode">
    <vt:lpwstr/>
  </property>
</Properties>
</file>