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423" r:id="rId2"/>
    <p:sldId id="1043" r:id="rId3"/>
    <p:sldId id="1044" r:id="rId4"/>
    <p:sldId id="1045" r:id="rId5"/>
    <p:sldId id="1054" r:id="rId6"/>
    <p:sldId id="1056" r:id="rId7"/>
    <p:sldId id="1057" r:id="rId8"/>
    <p:sldId id="1055" r:id="rId9"/>
    <p:sldId id="1053" r:id="rId10"/>
    <p:sldId id="1058" r:id="rId11"/>
    <p:sldId id="1059" r:id="rId12"/>
    <p:sldId id="950" r:id="rId13"/>
    <p:sldId id="1040" r:id="rId14"/>
    <p:sldId id="1042" r:id="rId15"/>
    <p:sldId id="1041" r:id="rId16"/>
    <p:sldId id="914" r:id="rId17"/>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3" d="2"/>
        <a:sy n="3" d="2"/>
      </p:scale>
      <p:origin x="0" y="0"/>
    </p:cViewPr>
  </p:notesTextViewPr>
  <p:sorterViewPr>
    <p:cViewPr>
      <p:scale>
        <a:sx n="120" d="100"/>
        <a:sy n="120" d="100"/>
      </p:scale>
      <p:origin x="0" y="-3918"/>
    </p:cViewPr>
  </p:sorterViewPr>
  <p:notesViewPr>
    <p:cSldViewPr>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2A02AD-B64E-362D-BBE3-7B35FE987F44}"/>
              </a:ext>
            </a:extLst>
          </p:cNvPr>
          <p:cNvSpPr>
            <a:spLocks noGrp="1"/>
          </p:cNvSpPr>
          <p:nvPr>
            <p:ph type="hdr" sz="quarter"/>
          </p:nvPr>
        </p:nvSpPr>
        <p:spPr>
          <a:xfrm>
            <a:off x="687388" y="350838"/>
            <a:ext cx="5422900" cy="339725"/>
          </a:xfrm>
          <a:prstGeom prst="rect">
            <a:avLst/>
          </a:prstGeom>
        </p:spPr>
        <p:txBody>
          <a:bodyPr vert="horz" lIns="95562" tIns="47781" rIns="95562" bIns="47781" rtlCol="0"/>
          <a:lstStyle>
            <a:lvl1pPr algn="ctr">
              <a:defRPr sz="1300">
                <a:latin typeface="Arial" charset="0"/>
              </a:defRPr>
            </a:lvl1pPr>
          </a:lstStyle>
          <a:p>
            <a:pPr>
              <a:defRPr/>
            </a:pPr>
            <a:r>
              <a:rPr lang="en-GB"/>
              <a:t>www.actnow.org.uk – Information law resources for the public sector</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19610A9F-7FFF-8283-232A-43D0519C6409}"/>
              </a:ext>
            </a:extLst>
          </p:cNvPr>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eaLnBrk="0" hangingPunct="0">
              <a:defRPr sz="1300">
                <a:latin typeface="Arial" pitchFamily="-106" charset="0"/>
                <a:ea typeface="ＭＳ Ｐゴシック" pitchFamily="-106" charset="-128"/>
                <a:cs typeface="ＭＳ Ｐゴシック" pitchFamily="-106" charset="-128"/>
              </a:defRPr>
            </a:lvl1pPr>
          </a:lstStyle>
          <a:p>
            <a:pPr>
              <a:defRPr/>
            </a:pPr>
            <a:endParaRPr lang="en-US"/>
          </a:p>
        </p:txBody>
      </p:sp>
      <p:sp>
        <p:nvSpPr>
          <p:cNvPr id="72707" name="Rectangle 3">
            <a:extLst>
              <a:ext uri="{FF2B5EF4-FFF2-40B4-BE49-F238E27FC236}">
                <a16:creationId xmlns:a16="http://schemas.microsoft.com/office/drawing/2014/main" id="{E741B013-D5FC-7491-96DF-3660D7575C56}"/>
              </a:ext>
            </a:extLst>
          </p:cNvPr>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eaLnBrk="0" hangingPunct="0">
              <a:defRPr sz="1300">
                <a:latin typeface="Arial" panose="020B0604020202020204" pitchFamily="34" charset="0"/>
              </a:defRPr>
            </a:lvl1pPr>
          </a:lstStyle>
          <a:p>
            <a:pPr>
              <a:defRPr/>
            </a:pPr>
            <a:fld id="{BF5EA445-D102-5543-A9CD-1925FDA5E6D9}" type="datetime1">
              <a:rPr lang="en-US" altLang="en-US"/>
              <a:pPr>
                <a:defRPr/>
              </a:pPr>
              <a:t>10/19/22</a:t>
            </a:fld>
            <a:endParaRPr lang="en-US" altLang="en-US"/>
          </a:p>
        </p:txBody>
      </p:sp>
      <p:sp>
        <p:nvSpPr>
          <p:cNvPr id="13316" name="Rectangle 4">
            <a:extLst>
              <a:ext uri="{FF2B5EF4-FFF2-40B4-BE49-F238E27FC236}">
                <a16:creationId xmlns:a16="http://schemas.microsoft.com/office/drawing/2014/main" id="{7D97B138-1050-F470-C8E6-7FB5E9C68B28}"/>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5">
            <a:extLst>
              <a:ext uri="{FF2B5EF4-FFF2-40B4-BE49-F238E27FC236}">
                <a16:creationId xmlns:a16="http://schemas.microsoft.com/office/drawing/2014/main" id="{AFE68DF0-23C5-E0E4-7FDB-0603B49368FE}"/>
              </a:ext>
            </a:extLst>
          </p:cNvPr>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a:extLst>
              <a:ext uri="{FF2B5EF4-FFF2-40B4-BE49-F238E27FC236}">
                <a16:creationId xmlns:a16="http://schemas.microsoft.com/office/drawing/2014/main" id="{357C7F3D-CDFC-433C-8F9C-5B7FECCD6D1F}"/>
              </a:ext>
            </a:extLst>
          </p:cNvPr>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eaLnBrk="0" hangingPunct="0">
              <a:defRPr sz="1300">
                <a:latin typeface="Arial" pitchFamily="-106" charset="0"/>
                <a:ea typeface="ＭＳ Ｐゴシック" pitchFamily="-106" charset="-128"/>
                <a:cs typeface="ＭＳ Ｐゴシック" pitchFamily="-106" charset="-128"/>
              </a:defRPr>
            </a:lvl1pPr>
          </a:lstStyle>
          <a:p>
            <a:pPr>
              <a:defRPr/>
            </a:pPr>
            <a:endParaRPr lang="en-US"/>
          </a:p>
        </p:txBody>
      </p:sp>
      <p:sp>
        <p:nvSpPr>
          <p:cNvPr id="72711" name="Rectangle 7">
            <a:extLst>
              <a:ext uri="{FF2B5EF4-FFF2-40B4-BE49-F238E27FC236}">
                <a16:creationId xmlns:a16="http://schemas.microsoft.com/office/drawing/2014/main" id="{10588090-B877-88E8-FA37-D969E40A74E8}"/>
              </a:ext>
            </a:extLst>
          </p:cNvPr>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a:defRPr sz="1300"/>
            </a:lvl1pPr>
          </a:lstStyle>
          <a:p>
            <a:pPr>
              <a:defRPr/>
            </a:pPr>
            <a:fld id="{52B92BD7-ECEF-C346-AF64-6151B2BF20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D3D37D17-EA65-CD99-401A-F767B296F059}"/>
              </a:ext>
            </a:extLst>
          </p:cNvPr>
          <p:cNvSpPr>
            <a:spLocks noGrp="1" noRot="1" noChangeAspect="1" noChangeArrowheads="1" noTextEdit="1"/>
          </p:cNvSpPr>
          <p:nvPr>
            <p:ph type="sldImg"/>
          </p:nvPr>
        </p:nvSpPr>
        <p:spPr>
          <a:ln/>
        </p:spPr>
      </p:sp>
      <p:sp>
        <p:nvSpPr>
          <p:cNvPr id="16386" name="Rectangle 3">
            <a:extLst>
              <a:ext uri="{FF2B5EF4-FFF2-40B4-BE49-F238E27FC236}">
                <a16:creationId xmlns:a16="http://schemas.microsoft.com/office/drawing/2014/main" id="{C3CC1D11-7911-24F4-547F-9D03E06400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Calibri" panose="020F0502020204030204" pitchFamily="34" charset="0"/>
                <a:ea typeface="ＭＳ Ｐゴシック" panose="020B0600070205080204" pitchFamily="34" charset="-128"/>
              </a:rPr>
              <a:t>Put on screen as you set up</a:t>
            </a:r>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2B92BD7-ECEF-C346-AF64-6151B2BF204A}" type="slidenum">
              <a:rPr lang="en-US" altLang="en-US" smtClean="0"/>
              <a:pPr>
                <a:defRPr/>
              </a:pPr>
              <a:t>2</a:t>
            </a:fld>
            <a:endParaRPr lang="en-US" altLang="en-US"/>
          </a:p>
        </p:txBody>
      </p:sp>
    </p:spTree>
    <p:extLst>
      <p:ext uri="{BB962C8B-B14F-4D97-AF65-F5344CB8AC3E}">
        <p14:creationId xmlns:p14="http://schemas.microsoft.com/office/powerpoint/2010/main" val="1039877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2B92BD7-ECEF-C346-AF64-6151B2BF204A}" type="slidenum">
              <a:rPr lang="en-US" altLang="en-US" smtClean="0"/>
              <a:pPr>
                <a:defRPr/>
              </a:pPr>
              <a:t>9</a:t>
            </a:fld>
            <a:endParaRPr lang="en-US" altLang="en-US"/>
          </a:p>
        </p:txBody>
      </p:sp>
    </p:spTree>
    <p:extLst>
      <p:ext uri="{BB962C8B-B14F-4D97-AF65-F5344CB8AC3E}">
        <p14:creationId xmlns:p14="http://schemas.microsoft.com/office/powerpoint/2010/main" val="3383183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7C3A137D-5667-FE6F-AF46-94F2A2D5AA60}"/>
              </a:ext>
            </a:extLst>
          </p:cNvPr>
          <p:cNvSpPr>
            <a:spLocks noGrp="1" noRot="1" noChangeAspect="1" noChangeArrowheads="1" noTextEdit="1"/>
          </p:cNvSpPr>
          <p:nvPr>
            <p:ph type="sldImg"/>
          </p:nvPr>
        </p:nvSpPr>
        <p:spPr>
          <a:ln/>
        </p:spPr>
      </p:sp>
      <p:sp>
        <p:nvSpPr>
          <p:cNvPr id="36866" name="Rectangle 3">
            <a:extLst>
              <a:ext uri="{FF2B5EF4-FFF2-40B4-BE49-F238E27FC236}">
                <a16:creationId xmlns:a16="http://schemas.microsoft.com/office/drawing/2014/main" id="{32258214-EF3F-3C10-D091-D450DFB2B1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Calibri" panose="020F0502020204030204" pitchFamily="34" charset="0"/>
                <a:ea typeface="ＭＳ Ｐゴシック" panose="020B0600070205080204" pitchFamily="34" charset="-128"/>
              </a:rPr>
              <a:t>Use as many of these as you want</a:t>
            </a:r>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a:extLst>
              <a:ext uri="{FF2B5EF4-FFF2-40B4-BE49-F238E27FC236}">
                <a16:creationId xmlns:a16="http://schemas.microsoft.com/office/drawing/2014/main" id="{BDBD9F22-4CA7-E687-0D9F-DD30C8AD02CD}"/>
              </a:ext>
            </a:extLst>
          </p:cNvPr>
          <p:cNvSpPr>
            <a:spLocks noGrp="1" noRot="1" noChangeAspect="1" noChangeArrowheads="1" noTextEdit="1"/>
          </p:cNvSpPr>
          <p:nvPr>
            <p:ph type="sldImg"/>
          </p:nvPr>
        </p:nvSpPr>
        <p:spPr>
          <a:ln/>
        </p:spPr>
      </p:sp>
      <p:sp>
        <p:nvSpPr>
          <p:cNvPr id="68610" name="Rectangle 3">
            <a:extLst>
              <a:ext uri="{FF2B5EF4-FFF2-40B4-BE49-F238E27FC236}">
                <a16:creationId xmlns:a16="http://schemas.microsoft.com/office/drawing/2014/main" id="{F554AC33-A590-685A-B560-D687C98873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Calibri" panose="020F0502020204030204" pitchFamily="34" charset="0"/>
                <a:ea typeface="ＭＳ Ｐゴシック" panose="020B0600070205080204" pitchFamily="34" charset="-128"/>
              </a:rPr>
              <a:t>Final slide</a:t>
            </a:r>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4">
            <a:extLst>
              <a:ext uri="{FF2B5EF4-FFF2-40B4-BE49-F238E27FC236}">
                <a16:creationId xmlns:a16="http://schemas.microsoft.com/office/drawing/2014/main" id="{81ECC525-2F1D-6305-55EC-DA3AA840FB2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9369776-2B0A-DF0D-0E82-1253116F08CF}"/>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3303075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410AD111-234F-39D7-9A57-B36BB10226C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E5C58E2-0166-3F50-7A1B-F3B9D4A9841D}"/>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3830050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274638"/>
            <a:ext cx="2063750" cy="6107112"/>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38850" cy="610711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5FBA036C-78CD-B0E2-5586-629903F87C11}"/>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ADFA98F-D64C-7225-E532-2B50D89E117C}"/>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416707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6FD2ADA4-0377-785C-566A-A8FE422E629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083859A-6DA5-ADD8-F320-2C5765162B65}"/>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16789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a:extLst>
              <a:ext uri="{FF2B5EF4-FFF2-40B4-BE49-F238E27FC236}">
                <a16:creationId xmlns:a16="http://schemas.microsoft.com/office/drawing/2014/main" id="{33115775-F802-1825-DF2E-87479ED361E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23EFDB2E-706C-24BA-60C9-061DE74373B8}"/>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81143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2250" cy="478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1850" y="1600200"/>
            <a:ext cx="4033838" cy="478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a:extLst>
              <a:ext uri="{FF2B5EF4-FFF2-40B4-BE49-F238E27FC236}">
                <a16:creationId xmlns:a16="http://schemas.microsoft.com/office/drawing/2014/main" id="{96F9636A-AB25-1EE5-E500-ADE30FC0063D}"/>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46FE38C-4735-4490-A2C4-123BFA9DF711}"/>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76304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a:extLst>
              <a:ext uri="{FF2B5EF4-FFF2-40B4-BE49-F238E27FC236}">
                <a16:creationId xmlns:a16="http://schemas.microsoft.com/office/drawing/2014/main" id="{08C132B6-6AC5-5EE2-CADE-FFBA57FA4BCA}"/>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552EEE78-FC05-12E2-DD24-EB4FC62D893F}"/>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2369568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a:extLst>
              <a:ext uri="{FF2B5EF4-FFF2-40B4-BE49-F238E27FC236}">
                <a16:creationId xmlns:a16="http://schemas.microsoft.com/office/drawing/2014/main" id="{D7C1EE5D-6B14-E35B-8EA0-A14F9A3D09AC}"/>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ECEE7FED-50C5-E135-CB2B-80CC0D23DD1F}"/>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401782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C3B6A4E-9CA7-5EF1-D134-98210E396421}"/>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5AE6C407-A0A7-EDB3-0F1D-333F4DB47D67}"/>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46428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72AD8CF4-28F7-60B5-F902-C555F27F9D6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FA781F7B-2811-798A-351F-302EA914AF7F}"/>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105223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3E8BC515-75D9-2C53-0636-6DDF4BA38002}"/>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AF245679-EB9D-BACD-D03B-84622A7AD0A3}"/>
              </a:ext>
            </a:extLst>
          </p:cNvPr>
          <p:cNvSpPr>
            <a:spLocks noGrp="1" noChangeArrowheads="1"/>
          </p:cNvSpPr>
          <p:nvPr>
            <p:ph type="ftr" sz="quarter" idx="11"/>
          </p:nvPr>
        </p:nvSpPr>
        <p:spPr>
          <a:ln/>
        </p:spPr>
        <p:txBody>
          <a:bodyPr/>
          <a:lstStyle>
            <a:lvl1pPr>
              <a:defRPr/>
            </a:lvl1pPr>
          </a:lstStyle>
          <a:p>
            <a:pPr>
              <a:defRPr/>
            </a:pPr>
            <a:r>
              <a:rPr lang="en-GB"/>
              <a:t>www.actnow.org.uk</a:t>
            </a:r>
          </a:p>
        </p:txBody>
      </p:sp>
    </p:spTree>
    <p:extLst>
      <p:ext uri="{BB962C8B-B14F-4D97-AF65-F5344CB8AC3E}">
        <p14:creationId xmlns:p14="http://schemas.microsoft.com/office/powerpoint/2010/main" val="467371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5AA6ADC-AAEF-BDF8-0E95-566E25011675}"/>
              </a:ext>
            </a:extLst>
          </p:cNvPr>
          <p:cNvSpPr>
            <a:spLocks noGrp="1" noChangeArrowheads="1"/>
          </p:cNvSpPr>
          <p:nvPr>
            <p:ph type="title"/>
          </p:nvPr>
        </p:nvSpPr>
        <p:spPr bwMode="auto">
          <a:xfrm>
            <a:off x="482600" y="274638"/>
            <a:ext cx="8229600" cy="11430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B2893755-33D4-6776-41DD-18000328C4F0}"/>
              </a:ext>
            </a:extLst>
          </p:cNvPr>
          <p:cNvSpPr>
            <a:spLocks noGrp="1" noChangeArrowheads="1"/>
          </p:cNvSpPr>
          <p:nvPr>
            <p:ph type="body" idx="1"/>
          </p:nvPr>
        </p:nvSpPr>
        <p:spPr bwMode="auto">
          <a:xfrm>
            <a:off x="457200" y="1600200"/>
            <a:ext cx="8218488"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p:txBody>
      </p:sp>
      <p:sp>
        <p:nvSpPr>
          <p:cNvPr id="1028" name="Rectangle 4">
            <a:extLst>
              <a:ext uri="{FF2B5EF4-FFF2-40B4-BE49-F238E27FC236}">
                <a16:creationId xmlns:a16="http://schemas.microsoft.com/office/drawing/2014/main" id="{A576D5D6-5B22-8FEE-83B7-31DB1DDEC37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106" charset="0"/>
                <a:ea typeface="+mn-ea"/>
                <a:cs typeface="+mn-cs"/>
              </a:defRPr>
            </a:lvl1pPr>
          </a:lstStyle>
          <a:p>
            <a:pPr>
              <a:defRPr/>
            </a:pPr>
            <a:endParaRPr lang="en-GB"/>
          </a:p>
        </p:txBody>
      </p:sp>
      <p:sp>
        <p:nvSpPr>
          <p:cNvPr id="1029" name="Rectangle 5">
            <a:extLst>
              <a:ext uri="{FF2B5EF4-FFF2-40B4-BE49-F238E27FC236}">
                <a16:creationId xmlns:a16="http://schemas.microsoft.com/office/drawing/2014/main" id="{BA6A39A3-9527-281C-D63B-20FC2E5A3951}"/>
              </a:ext>
            </a:extLst>
          </p:cNvPr>
          <p:cNvSpPr>
            <a:spLocks noGrp="1" noChangeArrowheads="1"/>
          </p:cNvSpPr>
          <p:nvPr>
            <p:ph type="ftr" sz="quarter" idx="3"/>
          </p:nvPr>
        </p:nvSpPr>
        <p:spPr bwMode="auto">
          <a:xfrm>
            <a:off x="3132138"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accent2"/>
                </a:solidFill>
                <a:latin typeface="Arial" pitchFamily="-106" charset="0"/>
                <a:ea typeface="+mn-ea"/>
                <a:cs typeface="+mn-cs"/>
              </a:defRPr>
            </a:lvl1pPr>
          </a:lstStyle>
          <a:p>
            <a:pPr>
              <a:defRPr/>
            </a:pPr>
            <a:r>
              <a:rPr lang="en-GB"/>
              <a:t>www.actnow.org.uk</a:t>
            </a:r>
          </a:p>
        </p:txBody>
      </p:sp>
      <p:sp>
        <p:nvSpPr>
          <p:cNvPr id="1030" name="Rectangle 8">
            <a:extLst>
              <a:ext uri="{FF2B5EF4-FFF2-40B4-BE49-F238E27FC236}">
                <a16:creationId xmlns:a16="http://schemas.microsoft.com/office/drawing/2014/main" id="{149E0B5C-2886-5AF6-A4BE-3AD5BAA95AD9}"/>
              </a:ext>
            </a:extLst>
          </p:cNvPr>
          <p:cNvSpPr>
            <a:spLocks noChangeArrowheads="1"/>
          </p:cNvSpPr>
          <p:nvPr userDrawn="1"/>
        </p:nvSpPr>
        <p:spPr bwMode="auto">
          <a:xfrm>
            <a:off x="468313" y="1571625"/>
            <a:ext cx="8280400" cy="4751388"/>
          </a:xfrm>
          <a:prstGeom prst="rect">
            <a:avLst/>
          </a:prstGeom>
          <a:noFill/>
          <a:ln w="9525">
            <a:solidFill>
              <a:srgbClr val="000080"/>
            </a:solidFill>
            <a:miter lim="800000"/>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bg1"/>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bg1"/>
          </a:solidFill>
          <a:latin typeface="Arial"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bg1"/>
          </a:solidFill>
          <a:latin typeface="Arial"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bg1"/>
          </a:solidFill>
          <a:latin typeface="Arial"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bg1"/>
          </a:solidFill>
          <a:latin typeface="Arial" pitchFamily="-106"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bg1"/>
          </a:solidFill>
          <a:latin typeface="Arial" pitchFamily="-106" charset="0"/>
        </a:defRPr>
      </a:lvl6pPr>
      <a:lvl7pPr marL="914400" algn="ctr" rtl="0" fontAlgn="base">
        <a:spcBef>
          <a:spcPct val="0"/>
        </a:spcBef>
        <a:spcAft>
          <a:spcPct val="0"/>
        </a:spcAft>
        <a:defRPr sz="4400">
          <a:solidFill>
            <a:schemeClr val="bg1"/>
          </a:solidFill>
          <a:latin typeface="Arial" pitchFamily="-106" charset="0"/>
        </a:defRPr>
      </a:lvl7pPr>
      <a:lvl8pPr marL="1371600" algn="ctr" rtl="0" fontAlgn="base">
        <a:spcBef>
          <a:spcPct val="0"/>
        </a:spcBef>
        <a:spcAft>
          <a:spcPct val="0"/>
        </a:spcAft>
        <a:defRPr sz="4400">
          <a:solidFill>
            <a:schemeClr val="bg1"/>
          </a:solidFill>
          <a:latin typeface="Arial" pitchFamily="-106" charset="0"/>
        </a:defRPr>
      </a:lvl8pPr>
      <a:lvl9pPr marL="1828800" algn="ctr" rtl="0" fontAlgn="base">
        <a:spcBef>
          <a:spcPct val="0"/>
        </a:spcBef>
        <a:spcAft>
          <a:spcPct val="0"/>
        </a:spcAft>
        <a:defRPr sz="4400">
          <a:solidFill>
            <a:schemeClr val="bg1"/>
          </a:solidFill>
          <a:latin typeface="Arial" pitchFamily="-106"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s://www.youtube.com/watch?v=F32mLNitaYU" TargetMode="External"/><Relationship Id="rId3" Type="http://schemas.openxmlformats.org/officeDocument/2006/relationships/hyperlink" Target="https://drbhatti.com/download/emis-web-adding-codes-for-patients-that-may-lack-capacity/" TargetMode="External"/><Relationship Id="rId7" Type="http://schemas.openxmlformats.org/officeDocument/2006/relationships/hyperlink" Target="https://youtu.be/F6SLAqjYIW4" TargetMode="External"/><Relationship Id="rId2" Type="http://schemas.openxmlformats.org/officeDocument/2006/relationships/hyperlink" Target="https://drbhatti.com/download/process-for-identifying-patients-who-lack-capacity/" TargetMode="External"/><Relationship Id="rId1" Type="http://schemas.openxmlformats.org/officeDocument/2006/relationships/slideLayout" Target="../slideLayouts/slideLayout6.xml"/><Relationship Id="rId6" Type="http://schemas.openxmlformats.org/officeDocument/2006/relationships/hyperlink" Target="https://www.emisnow.com/csm?id=kb_article_view&amp;sysparm_article=KB0039603&amp;sys_kb_id=af823c8e1bc25158154b20e7b04bcb80&amp;spa=1" TargetMode="External"/><Relationship Id="rId5" Type="http://schemas.openxmlformats.org/officeDocument/2006/relationships/hyperlink" Target="https://drbhatti.com/download/systemone-adding-code-to-patients-with-safeguarding-concern/" TargetMode="External"/><Relationship Id="rId4" Type="http://schemas.openxmlformats.org/officeDocument/2006/relationships/hyperlink" Target="https://drbhatti.com/download/tpp-adding-code-for-patients-that-may-lack-capacit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rbhatti.com/2022/09/26/managing-online-visibility-in-emis-web/" TargetMode="External"/><Relationship Id="rId2" Type="http://schemas.openxmlformats.org/officeDocument/2006/relationships/hyperlink" Target="https://www.legislation.gov.uk/uksi/2015/1862/regulation/71ZA#commentary-key-4997dd20dc1c9a1c18597cf58549054c"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nhs.uk/nhs-app/"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access.login.nhs.uk/enter-emai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future.nhs.uk/connect.ti/NHSXImplementation/view?objectId=38027152"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4">
            <a:extLst>
              <a:ext uri="{FF2B5EF4-FFF2-40B4-BE49-F238E27FC236}">
                <a16:creationId xmlns:a16="http://schemas.microsoft.com/office/drawing/2014/main" id="{E7EED076-FE24-2BE8-44C1-AA08EE3F6E90}"/>
              </a:ext>
            </a:extLst>
          </p:cNvPr>
          <p:cNvSpPr txBox="1">
            <a:spLocks noGrp="1"/>
          </p:cNvSpPr>
          <p:nvPr/>
        </p:nvSpPr>
        <p:spPr bwMode="auto">
          <a:xfrm>
            <a:off x="3132138"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
        <p:nvSpPr>
          <p:cNvPr id="15362" name="Rectangle 2">
            <a:extLst>
              <a:ext uri="{FF2B5EF4-FFF2-40B4-BE49-F238E27FC236}">
                <a16:creationId xmlns:a16="http://schemas.microsoft.com/office/drawing/2014/main" id="{620269B5-844F-7CF2-2468-18654F4E08A5}"/>
              </a:ext>
            </a:extLst>
          </p:cNvPr>
          <p:cNvSpPr>
            <a:spLocks noGrp="1" noChangeArrowheads="1"/>
          </p:cNvSpPr>
          <p:nvPr>
            <p:ph type="ctrTitle" idx="4294967295"/>
          </p:nvPr>
        </p:nvSpPr>
        <p:spPr>
          <a:xfrm>
            <a:off x="685799" y="1700212"/>
            <a:ext cx="7775575" cy="3240955"/>
          </a:xfrm>
        </p:spPr>
        <p:txBody>
          <a:bodyPr/>
          <a:lstStyle/>
          <a:p>
            <a:pPr eaLnBrk="1" hangingPunct="1"/>
            <a:r>
              <a:rPr lang="en-GB" altLang="en-US" dirty="0">
                <a:ea typeface="ＭＳ Ｐゴシック" panose="020B0600070205080204" pitchFamily="34" charset="-128"/>
              </a:rPr>
              <a:t>The UK General Data Protection Regulation 2016/Data Protection Act 2018 and Caldicott update 2022</a:t>
            </a:r>
          </a:p>
        </p:txBody>
      </p:sp>
      <p:sp>
        <p:nvSpPr>
          <p:cNvPr id="15363" name="Rectangle 3">
            <a:extLst>
              <a:ext uri="{FF2B5EF4-FFF2-40B4-BE49-F238E27FC236}">
                <a16:creationId xmlns:a16="http://schemas.microsoft.com/office/drawing/2014/main" id="{30AA4F7E-8201-4975-489E-E97E756C6489}"/>
              </a:ext>
            </a:extLst>
          </p:cNvPr>
          <p:cNvSpPr>
            <a:spLocks noGrp="1" noChangeArrowheads="1"/>
          </p:cNvSpPr>
          <p:nvPr>
            <p:ph type="subTitle" idx="4294967295"/>
          </p:nvPr>
        </p:nvSpPr>
        <p:spPr>
          <a:xfrm>
            <a:off x="757238" y="5199063"/>
            <a:ext cx="7775575" cy="1752600"/>
          </a:xfrm>
        </p:spPr>
        <p:txBody>
          <a:bodyPr/>
          <a:lstStyle/>
          <a:p>
            <a:pPr marL="0" indent="0" algn="ctr" eaLnBrk="1" hangingPunct="1">
              <a:buFontTx/>
              <a:buNone/>
            </a:pPr>
            <a:r>
              <a:rPr lang="en-GB" altLang="en-US">
                <a:ea typeface="ＭＳ Ｐゴシック" panose="020B0600070205080204" pitchFamily="34" charset="-128"/>
              </a:rPr>
              <a:t>Paul Couldrey</a:t>
            </a:r>
          </a:p>
        </p:txBody>
      </p:sp>
      <p:pic>
        <p:nvPicPr>
          <p:cNvPr id="15364" name="Picture 4">
            <a:extLst>
              <a:ext uri="{FF2B5EF4-FFF2-40B4-BE49-F238E27FC236}">
                <a16:creationId xmlns:a16="http://schemas.microsoft.com/office/drawing/2014/main" id="{3218A38B-CD15-2249-C7FD-FA6F305EC2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5038" y="458788"/>
            <a:ext cx="2517775"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5EA8-E221-96DE-A9D1-C14EA1E6B075}"/>
              </a:ext>
            </a:extLst>
          </p:cNvPr>
          <p:cNvSpPr>
            <a:spLocks noGrp="1"/>
          </p:cNvSpPr>
          <p:nvPr>
            <p:ph type="title"/>
          </p:nvPr>
        </p:nvSpPr>
        <p:spPr/>
        <p:txBody>
          <a:bodyPr/>
          <a:lstStyle/>
          <a:p>
            <a:r>
              <a:rPr lang="en-US" dirty="0"/>
              <a:t>Option 2  -Search and code patients at risk</a:t>
            </a:r>
          </a:p>
        </p:txBody>
      </p:sp>
      <p:sp>
        <p:nvSpPr>
          <p:cNvPr id="4" name="TextBox 3">
            <a:extLst>
              <a:ext uri="{FF2B5EF4-FFF2-40B4-BE49-F238E27FC236}">
                <a16:creationId xmlns:a16="http://schemas.microsoft.com/office/drawing/2014/main" id="{D754EDA9-2692-EE63-6A26-4C061655696C}"/>
              </a:ext>
            </a:extLst>
          </p:cNvPr>
          <p:cNvSpPr txBox="1"/>
          <p:nvPr/>
        </p:nvSpPr>
        <p:spPr>
          <a:xfrm>
            <a:off x="719572" y="1556792"/>
            <a:ext cx="7704856" cy="5150128"/>
          </a:xfrm>
          <a:prstGeom prst="rect">
            <a:avLst/>
          </a:prstGeom>
          <a:noFill/>
        </p:spPr>
        <p:txBody>
          <a:bodyPr wrap="square" rtlCol="0">
            <a:spAutoFit/>
          </a:bodyPr>
          <a:lstStyle/>
          <a:p>
            <a:pPr>
              <a:spcAft>
                <a:spcPts val="750"/>
              </a:spcAft>
            </a:pPr>
            <a:r>
              <a:rPr lang="en-GB" sz="1200" dirty="0">
                <a:solidFill>
                  <a:srgbClr val="000000"/>
                </a:solidFill>
                <a:effectLst/>
                <a:latin typeface="ArialMT"/>
                <a:ea typeface="Calibri" panose="020F0502020204030204" pitchFamily="34" charset="0"/>
                <a:cs typeface="Times New Roman" panose="02020603050405020304" pitchFamily="18" charset="0"/>
              </a:rPr>
              <a:t>All GP practices note the findings from the pilot sites and run searches and code accordingly</a:t>
            </a: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DA4453"/>
                </a:solidFill>
                <a:effectLst/>
                <a:latin typeface="ArialMT"/>
                <a:ea typeface="Calibri" panose="020F0502020204030204" pitchFamily="34" charset="0"/>
                <a:cs typeface="Times New Roman" panose="02020603050405020304" pitchFamily="18" charset="0"/>
                <a:hlinkClick r:id="rId2"/>
              </a:rPr>
              <a:t>Process from pilot sites document</a:t>
            </a:r>
            <a:r>
              <a:rPr lang="en-GB" sz="1200" dirty="0">
                <a:solidFill>
                  <a:srgbClr val="000000"/>
                </a:solidFill>
                <a:effectLst/>
                <a:latin typeface="ArialMT"/>
                <a:ea typeface="Calibri" panose="020F0502020204030204" pitchFamily="34" charset="0"/>
                <a:cs typeface="Times New Roman" panose="02020603050405020304" pitchFamily="18" charset="0"/>
              </a:rPr>
              <a:t> – Read this first</a:t>
            </a: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DA4453"/>
                </a:solidFill>
                <a:effectLst/>
                <a:latin typeface="ArialMT"/>
                <a:ea typeface="Calibri" panose="020F0502020204030204" pitchFamily="34" charset="0"/>
                <a:cs typeface="Times New Roman" panose="02020603050405020304" pitchFamily="18" charset="0"/>
                <a:hlinkClick r:id="rId3"/>
              </a:rPr>
              <a:t>EMIS Web Searches and instructions</a:t>
            </a:r>
            <a:r>
              <a:rPr lang="en-GB" sz="1200" dirty="0">
                <a:solidFill>
                  <a:srgbClr val="000000"/>
                </a:solidFill>
                <a:effectLst/>
                <a:latin typeface="ArialMT"/>
                <a:ea typeface="Calibri" panose="020F0502020204030204" pitchFamily="34" charset="0"/>
                <a:cs typeface="Times New Roman" panose="02020603050405020304" pitchFamily="18" charset="0"/>
              </a:rPr>
              <a:t> – For EMIS Web practices to adopt</a:t>
            </a: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DA4453"/>
                </a:solidFill>
                <a:effectLst/>
                <a:latin typeface="ArialMT"/>
                <a:ea typeface="Calibri" panose="020F0502020204030204" pitchFamily="34" charset="0"/>
                <a:cs typeface="Times New Roman" panose="02020603050405020304" pitchFamily="18" charset="0"/>
                <a:hlinkClick r:id="rId4"/>
              </a:rPr>
              <a:t>Systmone Searches and instructions part 1</a:t>
            </a:r>
            <a:r>
              <a:rPr lang="en-GB" sz="1200" dirty="0">
                <a:solidFill>
                  <a:srgbClr val="000000"/>
                </a:solidFill>
                <a:effectLst/>
                <a:latin typeface="ArialMT"/>
                <a:ea typeface="Calibri" panose="020F0502020204030204" pitchFamily="34" charset="0"/>
                <a:cs typeface="Times New Roman" panose="02020603050405020304" pitchFamily="18" charset="0"/>
              </a:rPr>
              <a:t> – For </a:t>
            </a:r>
            <a:r>
              <a:rPr lang="en-GB" sz="1200" dirty="0" err="1">
                <a:solidFill>
                  <a:srgbClr val="000000"/>
                </a:solidFill>
                <a:effectLst/>
                <a:latin typeface="ArialMT"/>
                <a:ea typeface="Calibri" panose="020F0502020204030204" pitchFamily="34" charset="0"/>
                <a:cs typeface="Times New Roman" panose="02020603050405020304" pitchFamily="18" charset="0"/>
              </a:rPr>
              <a:t>Systmone</a:t>
            </a:r>
            <a:r>
              <a:rPr lang="en-GB" sz="1200" dirty="0">
                <a:solidFill>
                  <a:srgbClr val="000000"/>
                </a:solidFill>
                <a:effectLst/>
                <a:latin typeface="ArialMT"/>
                <a:ea typeface="Calibri" panose="020F0502020204030204" pitchFamily="34" charset="0"/>
                <a:cs typeface="Times New Roman" panose="02020603050405020304" pitchFamily="18" charset="0"/>
              </a:rPr>
              <a:t> practices to adopt</a:t>
            </a: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DA4453"/>
                </a:solidFill>
                <a:effectLst/>
                <a:latin typeface="ArialMT"/>
                <a:ea typeface="Calibri" panose="020F0502020204030204" pitchFamily="34" charset="0"/>
                <a:cs typeface="Times New Roman" panose="02020603050405020304" pitchFamily="18" charset="0"/>
                <a:hlinkClick r:id="rId5"/>
              </a:rPr>
              <a:t>Systmone Searches and instructions part 2</a:t>
            </a:r>
            <a:r>
              <a:rPr lang="en-GB" sz="1200" dirty="0">
                <a:solidFill>
                  <a:srgbClr val="000000"/>
                </a:solidFill>
                <a:effectLst/>
                <a:latin typeface="ArialMT"/>
                <a:ea typeface="Calibri" panose="020F0502020204030204" pitchFamily="34" charset="0"/>
                <a:cs typeface="Times New Roman" panose="02020603050405020304" pitchFamily="18" charset="0"/>
              </a:rPr>
              <a:t> – For </a:t>
            </a:r>
            <a:r>
              <a:rPr lang="en-GB" sz="1200" dirty="0" err="1">
                <a:solidFill>
                  <a:srgbClr val="000000"/>
                </a:solidFill>
                <a:effectLst/>
                <a:latin typeface="ArialMT"/>
                <a:ea typeface="Calibri" panose="020F0502020204030204" pitchFamily="34" charset="0"/>
                <a:cs typeface="Times New Roman" panose="02020603050405020304" pitchFamily="18" charset="0"/>
              </a:rPr>
              <a:t>Systmone</a:t>
            </a:r>
            <a:r>
              <a:rPr lang="en-GB" sz="1200" dirty="0">
                <a:solidFill>
                  <a:srgbClr val="000000"/>
                </a:solidFill>
                <a:effectLst/>
                <a:latin typeface="ArialMT"/>
                <a:ea typeface="Calibri" panose="020F0502020204030204" pitchFamily="34" charset="0"/>
                <a:cs typeface="Times New Roman" panose="02020603050405020304" pitchFamily="18" charset="0"/>
              </a:rPr>
              <a:t> practices to adopt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750"/>
              </a:spcAft>
            </a:pPr>
            <a:r>
              <a:rPr lang="en-GB" sz="1200" dirty="0">
                <a:solidFill>
                  <a:srgbClr val="000000"/>
                </a:solidFill>
                <a:effectLst/>
                <a:latin typeface="ArialMT"/>
                <a:ea typeface="Calibri" panose="020F0502020204030204" pitchFamily="34" charset="0"/>
                <a:cs typeface="Times New Roman" panose="02020603050405020304" pitchFamily="18" charset="0"/>
              </a:rPr>
              <a:t>These patients should be coded with:</a:t>
            </a: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000000"/>
                </a:solidFill>
                <a:effectLst/>
                <a:latin typeface="ArialMT"/>
                <a:ea typeface="Calibri" panose="020F0502020204030204" pitchFamily="34" charset="0"/>
                <a:cs typeface="Times New Roman" panose="02020603050405020304" pitchFamily="18" charset="0"/>
              </a:rPr>
              <a:t>SNOMED code 1364731000000104 or using </a:t>
            </a:r>
            <a:r>
              <a:rPr lang="en-GB" sz="1200" dirty="0" err="1">
                <a:solidFill>
                  <a:srgbClr val="000000"/>
                </a:solidFill>
                <a:effectLst/>
                <a:latin typeface="ArialMT"/>
                <a:ea typeface="Calibri" panose="020F0502020204030204" pitchFamily="34" charset="0"/>
                <a:cs typeface="Times New Roman" panose="02020603050405020304" pitchFamily="18" charset="0"/>
              </a:rPr>
              <a:t>systmone</a:t>
            </a:r>
            <a:r>
              <a:rPr lang="en-GB" sz="1200" dirty="0">
                <a:solidFill>
                  <a:srgbClr val="000000"/>
                </a:solidFill>
                <a:effectLst/>
                <a:latin typeface="ArialMT"/>
                <a:ea typeface="Calibri" panose="020F0502020204030204" pitchFamily="34" charset="0"/>
                <a:cs typeface="Times New Roman" panose="02020603050405020304" pitchFamily="18" charset="0"/>
              </a:rPr>
              <a:t> icon</a:t>
            </a: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000000"/>
                </a:solidFill>
                <a:effectLst/>
                <a:latin typeface="ArialMT"/>
                <a:ea typeface="Calibri" panose="020F0502020204030204" pitchFamily="34" charset="0"/>
                <a:cs typeface="Times New Roman" panose="02020603050405020304" pitchFamily="18" charset="0"/>
              </a:rPr>
              <a:t>“Enhanced review indicated before granting access to own health record”</a:t>
            </a:r>
            <a:br>
              <a:rPr lang="en-GB" sz="1200" dirty="0">
                <a:solidFill>
                  <a:srgbClr val="000000"/>
                </a:solidFill>
                <a:effectLst/>
                <a:latin typeface="ArialMT"/>
                <a:ea typeface="Calibri" panose="020F0502020204030204" pitchFamily="34" charset="0"/>
                <a:cs typeface="Times New Roman" panose="02020603050405020304" pitchFamily="18" charset="0"/>
              </a:rPr>
            </a:b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000000"/>
                </a:solidFill>
                <a:effectLst/>
                <a:latin typeface="ArialMT"/>
                <a:ea typeface="Calibri" panose="020F0502020204030204" pitchFamily="34" charset="0"/>
                <a:cs typeface="Times New Roman" panose="02020603050405020304" pitchFamily="18" charset="0"/>
              </a:rPr>
              <a:t>Practices can then allow access to prospective records to these patients by applying the code:</a:t>
            </a: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000000"/>
                </a:solidFill>
                <a:effectLst/>
                <a:latin typeface="ArialMT"/>
                <a:ea typeface="Calibri" panose="020F0502020204030204" pitchFamily="34" charset="0"/>
                <a:cs typeface="Times New Roman" panose="02020603050405020304" pitchFamily="18" charset="0"/>
              </a:rPr>
              <a:t>SNOMED code 1364751000000106  or using </a:t>
            </a:r>
            <a:r>
              <a:rPr lang="en-GB" sz="1200" dirty="0" err="1">
                <a:solidFill>
                  <a:srgbClr val="000000"/>
                </a:solidFill>
                <a:effectLst/>
                <a:latin typeface="ArialMT"/>
                <a:ea typeface="Calibri" panose="020F0502020204030204" pitchFamily="34" charset="0"/>
                <a:cs typeface="Times New Roman" panose="02020603050405020304" pitchFamily="18" charset="0"/>
              </a:rPr>
              <a:t>systmone</a:t>
            </a:r>
            <a:r>
              <a:rPr lang="en-GB" sz="1200" dirty="0">
                <a:solidFill>
                  <a:srgbClr val="000000"/>
                </a:solidFill>
                <a:effectLst/>
                <a:latin typeface="ArialMT"/>
                <a:ea typeface="Calibri" panose="020F0502020204030204" pitchFamily="34" charset="0"/>
                <a:cs typeface="Times New Roman" panose="02020603050405020304" pitchFamily="18" charset="0"/>
              </a:rPr>
              <a:t> icon</a:t>
            </a: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000000"/>
                </a:solidFill>
                <a:effectLst/>
                <a:latin typeface="ArialMT"/>
                <a:ea typeface="Calibri" panose="020F0502020204030204" pitchFamily="34" charset="0"/>
                <a:cs typeface="Times New Roman" panose="02020603050405020304" pitchFamily="18" charset="0"/>
              </a:rPr>
              <a:t>“Enhanced review not indicated before granting access to own health record”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750"/>
              </a:spcAft>
            </a:pPr>
            <a:r>
              <a:rPr lang="en-GB" sz="1200" dirty="0">
                <a:solidFill>
                  <a:srgbClr val="000000"/>
                </a:solidFill>
                <a:effectLst/>
                <a:latin typeface="ArialMT"/>
                <a:ea typeface="Calibri" panose="020F0502020204030204" pitchFamily="34" charset="0"/>
                <a:cs typeface="Times New Roman" panose="02020603050405020304" pitchFamily="18" charset="0"/>
              </a:rPr>
              <a:t>The issue to note here is that it applies to a point in time – so any new patients who join the practice or turn 16 will not be included unless this search is routinely run. </a:t>
            </a:r>
            <a:br>
              <a:rPr lang="en-GB" sz="1200" dirty="0">
                <a:solidFill>
                  <a:srgbClr val="000000"/>
                </a:solidFill>
                <a:effectLst/>
                <a:latin typeface="ArialMT"/>
                <a:ea typeface="Calibri" panose="020F0502020204030204" pitchFamily="34" charset="0"/>
                <a:cs typeface="Times New Roman" panose="02020603050405020304" pitchFamily="18" charset="0"/>
              </a:rPr>
            </a:br>
            <a:br>
              <a:rPr lang="en-GB" sz="1200" dirty="0">
                <a:solidFill>
                  <a:srgbClr val="000000"/>
                </a:solidFill>
                <a:effectLst/>
                <a:latin typeface="ArialMT"/>
                <a:ea typeface="Calibri" panose="020F0502020204030204" pitchFamily="34" charset="0"/>
                <a:cs typeface="Times New Roman" panose="02020603050405020304" pitchFamily="18" charset="0"/>
              </a:rPr>
            </a:br>
            <a:r>
              <a:rPr lang="en-GB" sz="1200" dirty="0">
                <a:solidFill>
                  <a:srgbClr val="000000"/>
                </a:solidFill>
                <a:effectLst/>
                <a:latin typeface="ArialMT"/>
                <a:ea typeface="Calibri" panose="020F0502020204030204" pitchFamily="34" charset="0"/>
                <a:cs typeface="Times New Roman" panose="02020603050405020304" pitchFamily="18" charset="0"/>
              </a:rPr>
              <a:t>All GP practice staff should also be made aware of how to mark parts of the consultation to redact appropriately – </a:t>
            </a:r>
            <a:r>
              <a:rPr lang="en-GB" sz="1200" dirty="0">
                <a:solidFill>
                  <a:srgbClr val="DA4453"/>
                </a:solidFill>
                <a:effectLst/>
                <a:latin typeface="ArialMT"/>
                <a:ea typeface="Calibri" panose="020F0502020204030204" pitchFamily="34" charset="0"/>
                <a:cs typeface="Times New Roman" panose="02020603050405020304" pitchFamily="18" charset="0"/>
                <a:hlinkClick r:id="rId6"/>
              </a:rPr>
              <a:t>EMIS Web guidance here</a:t>
            </a:r>
            <a:r>
              <a:rPr lang="en-GB" sz="1200" dirty="0">
                <a:solidFill>
                  <a:srgbClr val="000000"/>
                </a:solidFill>
                <a:effectLst/>
                <a:latin typeface="ArialMT"/>
                <a:ea typeface="Calibri" panose="020F0502020204030204" pitchFamily="34" charset="0"/>
                <a:cs typeface="Times New Roman" panose="02020603050405020304" pitchFamily="18" charset="0"/>
              </a:rPr>
              <a:t>. This should include staff tasked with managing incoming documents as well as clinicians consulting with patients.</a:t>
            </a:r>
          </a:p>
          <a:p>
            <a:pPr>
              <a:spcAft>
                <a:spcPts val="750"/>
              </a:spcAft>
            </a:pPr>
            <a:r>
              <a:rPr lang="en-GB" sz="1200" dirty="0">
                <a:solidFill>
                  <a:srgbClr val="000000"/>
                </a:solidFill>
                <a:latin typeface="ArialMT"/>
                <a:ea typeface="Calibri" panose="020F0502020204030204" pitchFamily="34" charset="0"/>
                <a:cs typeface="Times New Roman" panose="02020603050405020304" pitchFamily="18" charset="0"/>
              </a:rPr>
              <a:t>EMIS – useful instructional video here:-</a:t>
            </a:r>
            <a:endParaRPr lang="en-GB" sz="1200" dirty="0">
              <a:solidFill>
                <a:srgbClr val="000000"/>
              </a:solidFill>
              <a:effectLst/>
              <a:latin typeface="ArialMT"/>
              <a:ea typeface="Calibri" panose="020F0502020204030204" pitchFamily="34" charset="0"/>
              <a:cs typeface="Times New Roman" panose="02020603050405020304" pitchFamily="18" charset="0"/>
            </a:endParaRPr>
          </a:p>
          <a:p>
            <a:pPr>
              <a:spcAft>
                <a:spcPts val="750"/>
              </a:spcAft>
            </a:pPr>
            <a:r>
              <a:rPr lang="en-GB" sz="1200" dirty="0">
                <a:solidFill>
                  <a:srgbClr val="000000"/>
                </a:solidFill>
                <a:effectLst/>
                <a:latin typeface="ArialMT"/>
                <a:ea typeface="Calibri" panose="020F0502020204030204" pitchFamily="34" charset="0"/>
                <a:cs typeface="Times New Roman" panose="02020603050405020304" pitchFamily="18" charset="0"/>
                <a:hlinkClick r:id="rId7"/>
              </a:rPr>
              <a:t>https://</a:t>
            </a:r>
            <a:r>
              <a:rPr lang="en-GB" sz="1200" dirty="0" err="1">
                <a:solidFill>
                  <a:srgbClr val="000000"/>
                </a:solidFill>
                <a:effectLst/>
                <a:latin typeface="ArialMT"/>
                <a:ea typeface="Calibri" panose="020F0502020204030204" pitchFamily="34" charset="0"/>
                <a:cs typeface="Times New Roman" panose="02020603050405020304" pitchFamily="18" charset="0"/>
                <a:hlinkClick r:id="rId7"/>
              </a:rPr>
              <a:t>youtu.be</a:t>
            </a:r>
            <a:r>
              <a:rPr lang="en-GB" sz="1200" dirty="0">
                <a:solidFill>
                  <a:srgbClr val="000000"/>
                </a:solidFill>
                <a:effectLst/>
                <a:latin typeface="ArialMT"/>
                <a:ea typeface="Calibri" panose="020F0502020204030204" pitchFamily="34" charset="0"/>
                <a:cs typeface="Times New Roman" panose="02020603050405020304" pitchFamily="18" charset="0"/>
                <a:hlinkClick r:id="rId7"/>
              </a:rPr>
              <a:t>/F6SLAqjYIW4</a:t>
            </a:r>
            <a:endParaRPr lang="en-GB" sz="1200" dirty="0">
              <a:solidFill>
                <a:srgbClr val="000000"/>
              </a:solidFill>
              <a:effectLst/>
              <a:latin typeface="ArialMT"/>
              <a:ea typeface="Calibri" panose="020F0502020204030204" pitchFamily="34" charset="0"/>
              <a:cs typeface="Times New Roman" panose="02020603050405020304" pitchFamily="18" charset="0"/>
            </a:endParaRPr>
          </a:p>
          <a:p>
            <a:pPr>
              <a:spcAft>
                <a:spcPts val="750"/>
              </a:spcAft>
            </a:pPr>
            <a:r>
              <a:rPr lang="en-GB" sz="1200" dirty="0" err="1">
                <a:solidFill>
                  <a:srgbClr val="000000"/>
                </a:solidFill>
                <a:latin typeface="ArialMT"/>
                <a:ea typeface="Calibri" panose="020F0502020204030204" pitchFamily="34" charset="0"/>
                <a:cs typeface="Times New Roman" panose="02020603050405020304" pitchFamily="18" charset="0"/>
              </a:rPr>
              <a:t>SystmOne</a:t>
            </a:r>
            <a:r>
              <a:rPr lang="en-GB" sz="1200" dirty="0">
                <a:solidFill>
                  <a:srgbClr val="000000"/>
                </a:solidFill>
                <a:latin typeface="ArialMT"/>
                <a:ea typeface="Calibri" panose="020F0502020204030204" pitchFamily="34" charset="0"/>
                <a:cs typeface="Times New Roman" panose="02020603050405020304" pitchFamily="18" charset="0"/>
              </a:rPr>
              <a:t> – useful instructional video here:-</a:t>
            </a:r>
          </a:p>
          <a:p>
            <a:pPr>
              <a:spcAft>
                <a:spcPts val="750"/>
              </a:spcAft>
            </a:pPr>
            <a:r>
              <a:rPr lang="en-GB" sz="1200" dirty="0">
                <a:effectLst/>
                <a:latin typeface="Calibri" panose="020F0502020204030204" pitchFamily="34" charset="0"/>
                <a:ea typeface="Calibri" panose="020F0502020204030204" pitchFamily="34" charset="0"/>
                <a:cs typeface="Times New Roman" panose="02020603050405020304" pitchFamily="18" charset="0"/>
                <a:hlinkClick r:id="rId8"/>
              </a:rPr>
              <a:t>https://</a:t>
            </a:r>
            <a:r>
              <a:rPr lang="en-GB" sz="1200" dirty="0" err="1">
                <a:effectLst/>
                <a:latin typeface="Calibri" panose="020F0502020204030204" pitchFamily="34" charset="0"/>
                <a:ea typeface="Calibri" panose="020F0502020204030204" pitchFamily="34" charset="0"/>
                <a:cs typeface="Times New Roman" panose="02020603050405020304" pitchFamily="18" charset="0"/>
                <a:hlinkClick r:id="rId8"/>
              </a:rPr>
              <a:t>www.youtube.com</a:t>
            </a:r>
            <a:r>
              <a:rPr lang="en-GB" sz="1200" dirty="0">
                <a:effectLst/>
                <a:latin typeface="Calibri" panose="020F0502020204030204" pitchFamily="34" charset="0"/>
                <a:ea typeface="Calibri" panose="020F0502020204030204" pitchFamily="34" charset="0"/>
                <a:cs typeface="Times New Roman" panose="02020603050405020304" pitchFamily="18" charset="0"/>
                <a:hlinkClick r:id="rId8"/>
              </a:rPr>
              <a:t>/</a:t>
            </a:r>
            <a:r>
              <a:rPr lang="en-GB" sz="1200" dirty="0" err="1">
                <a:effectLst/>
                <a:latin typeface="Calibri" panose="020F0502020204030204" pitchFamily="34" charset="0"/>
                <a:ea typeface="Calibri" panose="020F0502020204030204" pitchFamily="34" charset="0"/>
                <a:cs typeface="Times New Roman" panose="02020603050405020304" pitchFamily="18" charset="0"/>
                <a:hlinkClick r:id="rId8"/>
              </a:rPr>
              <a:t>watch?v</a:t>
            </a:r>
            <a:r>
              <a:rPr lang="en-GB" sz="1200" dirty="0">
                <a:effectLst/>
                <a:latin typeface="Calibri" panose="020F0502020204030204" pitchFamily="34" charset="0"/>
                <a:ea typeface="Calibri" panose="020F0502020204030204" pitchFamily="34" charset="0"/>
                <a:cs typeface="Times New Roman" panose="02020603050405020304" pitchFamily="18" charset="0"/>
                <a:hlinkClick r:id="rId8"/>
              </a:rPr>
              <a:t>=F32mLNitaYU</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Footer Placeholder 4">
            <a:extLst>
              <a:ext uri="{FF2B5EF4-FFF2-40B4-BE49-F238E27FC236}">
                <a16:creationId xmlns:a16="http://schemas.microsoft.com/office/drawing/2014/main" id="{9C0BBBC8-A443-64FE-D6B1-2C525A9A8BE3}"/>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261710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78596-F302-FB2D-35D9-94EB0D470FD6}"/>
              </a:ext>
            </a:extLst>
          </p:cNvPr>
          <p:cNvSpPr>
            <a:spLocks noGrp="1"/>
          </p:cNvSpPr>
          <p:nvPr>
            <p:ph type="title"/>
          </p:nvPr>
        </p:nvSpPr>
        <p:spPr/>
        <p:txBody>
          <a:bodyPr/>
          <a:lstStyle/>
          <a:p>
            <a:r>
              <a:rPr lang="en-US" dirty="0"/>
              <a:t>Option 3 – Exclude all patients</a:t>
            </a:r>
          </a:p>
        </p:txBody>
      </p:sp>
      <p:sp>
        <p:nvSpPr>
          <p:cNvPr id="4" name="TextBox 3">
            <a:extLst>
              <a:ext uri="{FF2B5EF4-FFF2-40B4-BE49-F238E27FC236}">
                <a16:creationId xmlns:a16="http://schemas.microsoft.com/office/drawing/2014/main" id="{49B945DD-6D73-439C-7088-527B9A701C4A}"/>
              </a:ext>
            </a:extLst>
          </p:cNvPr>
          <p:cNvSpPr txBox="1"/>
          <p:nvPr/>
        </p:nvSpPr>
        <p:spPr>
          <a:xfrm>
            <a:off x="683568" y="1628800"/>
            <a:ext cx="8028632" cy="4524315"/>
          </a:xfrm>
          <a:prstGeom prst="rect">
            <a:avLst/>
          </a:prstGeom>
          <a:noFill/>
        </p:spPr>
        <p:txBody>
          <a:bodyPr wrap="square" rtlCol="0">
            <a:spAutoFit/>
          </a:bodyPr>
          <a:lstStyle/>
          <a:p>
            <a:r>
              <a:rPr lang="en-GB" sz="1600" dirty="0">
                <a:solidFill>
                  <a:srgbClr val="000000"/>
                </a:solidFill>
                <a:effectLst/>
                <a:latin typeface="ArialMT"/>
              </a:rPr>
              <a:t>As well as enacting option 2, GP practices could also decide to exclude all patients from being enabled for automatic prospective record access. This will </a:t>
            </a:r>
            <a:r>
              <a:rPr lang="en-GB" sz="1600" dirty="0">
                <a:solidFill>
                  <a:srgbClr val="DA4453"/>
                </a:solidFill>
                <a:effectLst/>
                <a:latin typeface="ArialMT"/>
                <a:ea typeface="Calibri" panose="020F0502020204030204" pitchFamily="34" charset="0"/>
                <a:cs typeface="Times New Roman" panose="02020603050405020304" pitchFamily="18" charset="0"/>
                <a:hlinkClick r:id="rId2"/>
              </a:rPr>
              <a:t>not be a breach of contract </a:t>
            </a:r>
            <a:r>
              <a:rPr lang="en-GB" sz="1600" dirty="0">
                <a:solidFill>
                  <a:srgbClr val="000000"/>
                </a:solidFill>
                <a:effectLst/>
                <a:latin typeface="ArialMT"/>
              </a:rPr>
              <a:t>as long as practices can inform patients of when they will be able to access their detailed online record. </a:t>
            </a:r>
            <a:br>
              <a:rPr lang="en-GB" sz="1600" dirty="0">
                <a:solidFill>
                  <a:srgbClr val="000000"/>
                </a:solidFill>
                <a:effectLst/>
                <a:latin typeface="ArialMT"/>
              </a:rPr>
            </a:br>
            <a:br>
              <a:rPr lang="en-GB" sz="1600" dirty="0">
                <a:solidFill>
                  <a:srgbClr val="000000"/>
                </a:solidFill>
                <a:effectLst/>
                <a:latin typeface="ArialMT"/>
              </a:rPr>
            </a:br>
            <a:r>
              <a:rPr lang="en-GB" sz="1600" dirty="0">
                <a:solidFill>
                  <a:srgbClr val="000000"/>
                </a:solidFill>
                <a:effectLst/>
                <a:latin typeface="ArialMT"/>
              </a:rPr>
              <a:t>One approach which some practices have taken, which seems a sensible middle ground, considering all options, is to code ALL patients with:</a:t>
            </a:r>
            <a:br>
              <a:rPr lang="en-GB" sz="1600" dirty="0">
                <a:solidFill>
                  <a:srgbClr val="000000"/>
                </a:solidFill>
                <a:effectLst/>
                <a:latin typeface="ArialMT"/>
              </a:rPr>
            </a:br>
            <a:r>
              <a:rPr lang="en-GB" sz="1600" dirty="0">
                <a:solidFill>
                  <a:srgbClr val="000000"/>
                </a:solidFill>
                <a:effectLst/>
                <a:latin typeface="ArialMT"/>
              </a:rPr>
              <a:t>SNOMED code 1364731000000104 </a:t>
            </a:r>
            <a:br>
              <a:rPr lang="en-GB" sz="1600" dirty="0">
                <a:solidFill>
                  <a:srgbClr val="000000"/>
                </a:solidFill>
                <a:effectLst/>
                <a:latin typeface="ArialMT"/>
              </a:rPr>
            </a:br>
            <a:r>
              <a:rPr lang="en-GB" sz="1600" dirty="0">
                <a:solidFill>
                  <a:srgbClr val="000000"/>
                </a:solidFill>
                <a:effectLst/>
                <a:latin typeface="ArialMT"/>
              </a:rPr>
              <a:t>“Enhanced review indicated before granting access to own health record”</a:t>
            </a:r>
            <a:br>
              <a:rPr lang="en-GB" sz="1600" dirty="0">
                <a:solidFill>
                  <a:srgbClr val="000000"/>
                </a:solidFill>
                <a:effectLst/>
                <a:latin typeface="ArialMT"/>
              </a:rPr>
            </a:br>
            <a:r>
              <a:rPr lang="en-GB" sz="1600" i="1" dirty="0">
                <a:solidFill>
                  <a:srgbClr val="000000"/>
                </a:solidFill>
                <a:effectLst/>
                <a:latin typeface="Calibri" panose="020F0502020204030204" pitchFamily="34" charset="0"/>
                <a:ea typeface="ArialMT"/>
              </a:rPr>
              <a:t>This would also need to be actively done with ALL new patients joining the practice and a safety net here could be a search regularly run to ensure all patients have this code applied. </a:t>
            </a:r>
            <a:br>
              <a:rPr lang="en-GB" sz="1600" dirty="0">
                <a:solidFill>
                  <a:srgbClr val="000000"/>
                </a:solidFill>
                <a:effectLst/>
                <a:latin typeface="ArialMT"/>
              </a:rPr>
            </a:br>
            <a:br>
              <a:rPr lang="en-GB" sz="1600" dirty="0">
                <a:solidFill>
                  <a:srgbClr val="000000"/>
                </a:solidFill>
                <a:effectLst/>
                <a:latin typeface="ArialMT"/>
              </a:rPr>
            </a:br>
            <a:r>
              <a:rPr lang="en-GB" sz="1600" dirty="0">
                <a:solidFill>
                  <a:srgbClr val="000000"/>
                </a:solidFill>
                <a:effectLst/>
                <a:latin typeface="ArialMT"/>
              </a:rPr>
              <a:t>Staff should also have training to ensure that staff dealing with patient records are aware of how to </a:t>
            </a:r>
            <a:r>
              <a:rPr lang="en-GB" sz="1600" dirty="0">
                <a:solidFill>
                  <a:srgbClr val="DA4453"/>
                </a:solidFill>
                <a:effectLst/>
                <a:latin typeface="ArialMT"/>
                <a:ea typeface="Calibri" panose="020F0502020204030204" pitchFamily="34" charset="0"/>
                <a:cs typeface="Times New Roman" panose="02020603050405020304" pitchFamily="18" charset="0"/>
                <a:hlinkClick r:id="rId3"/>
              </a:rPr>
              <a:t>redact information if required</a:t>
            </a:r>
            <a:r>
              <a:rPr lang="en-GB" sz="1600" dirty="0">
                <a:solidFill>
                  <a:srgbClr val="000000"/>
                </a:solidFill>
                <a:effectLst/>
                <a:latin typeface="ArialMT"/>
              </a:rPr>
              <a:t>. </a:t>
            </a:r>
            <a:br>
              <a:rPr lang="en-GB" sz="1600" dirty="0">
                <a:solidFill>
                  <a:srgbClr val="000000"/>
                </a:solidFill>
                <a:effectLst/>
                <a:latin typeface="ArialMT"/>
              </a:rPr>
            </a:br>
            <a:br>
              <a:rPr lang="en-GB" sz="1600" dirty="0">
                <a:solidFill>
                  <a:srgbClr val="000000"/>
                </a:solidFill>
                <a:effectLst/>
                <a:latin typeface="ArialMT"/>
              </a:rPr>
            </a:br>
            <a:r>
              <a:rPr lang="en-GB" sz="1600" dirty="0">
                <a:solidFill>
                  <a:srgbClr val="000000"/>
                </a:solidFill>
                <a:effectLst/>
                <a:latin typeface="ArialMT"/>
              </a:rPr>
              <a:t>GP practices should ensure that they have a robust process for enabling access to patients upon request</a:t>
            </a:r>
          </a:p>
          <a:p>
            <a:pPr algn="ctr"/>
            <a:r>
              <a:rPr lang="en-GB" b="1" dirty="0">
                <a:solidFill>
                  <a:srgbClr val="FF0000"/>
                </a:solidFill>
                <a:latin typeface="ArialMT"/>
              </a:rPr>
              <a:t>YOU WILL THEN NEED A PROCESS</a:t>
            </a:r>
            <a:endParaRPr lang="en-US" b="1" dirty="0">
              <a:solidFill>
                <a:srgbClr val="FF0000"/>
              </a:solidFill>
            </a:endParaRPr>
          </a:p>
        </p:txBody>
      </p:sp>
      <p:sp>
        <p:nvSpPr>
          <p:cNvPr id="5" name="Footer Placeholder 4">
            <a:extLst>
              <a:ext uri="{FF2B5EF4-FFF2-40B4-BE49-F238E27FC236}">
                <a16:creationId xmlns:a16="http://schemas.microsoft.com/office/drawing/2014/main" id="{34BF17EB-9D6F-304B-403D-2EE498EF6584}"/>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437990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Footer Placeholder 4">
            <a:extLst>
              <a:ext uri="{FF2B5EF4-FFF2-40B4-BE49-F238E27FC236}">
                <a16:creationId xmlns:a16="http://schemas.microsoft.com/office/drawing/2014/main" id="{A8443548-D117-F827-5753-2039A0AB7AC4}"/>
              </a:ext>
            </a:extLst>
          </p:cNvPr>
          <p:cNvSpPr txBox="1">
            <a:spLocks noGrp="1"/>
          </p:cNvSpPr>
          <p:nvPr/>
        </p:nvSpPr>
        <p:spPr bwMode="auto">
          <a:xfrm>
            <a:off x="3492500" y="5643563"/>
            <a:ext cx="2171700" cy="357187"/>
          </a:xfrm>
          <a:prstGeom prst="rect">
            <a:avLst/>
          </a:prstGeom>
          <a:noFill/>
          <a:ln>
            <a:noFill/>
          </a:ln>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defRPr/>
            </a:pPr>
            <a:r>
              <a:rPr lang="en-GB" altLang="en-US" sz="1050" b="1"/>
              <a:t>www.actnow.org.uk</a:t>
            </a:r>
          </a:p>
        </p:txBody>
      </p:sp>
      <p:sp>
        <p:nvSpPr>
          <p:cNvPr id="35842" name="Rectangle 2">
            <a:extLst>
              <a:ext uri="{FF2B5EF4-FFF2-40B4-BE49-F238E27FC236}">
                <a16:creationId xmlns:a16="http://schemas.microsoft.com/office/drawing/2014/main" id="{CCD456BD-8E37-1E79-1650-283D9415FB6F}"/>
              </a:ext>
            </a:extLst>
          </p:cNvPr>
          <p:cNvSpPr>
            <a:spLocks noGrp="1" noChangeArrowheads="1"/>
          </p:cNvSpPr>
          <p:nvPr>
            <p:ph type="title" idx="4294967295"/>
          </p:nvPr>
        </p:nvSpPr>
        <p:spPr/>
        <p:txBody>
          <a:bodyPr/>
          <a:lstStyle/>
          <a:p>
            <a:pPr eaLnBrk="1" hangingPunct="1"/>
            <a:r>
              <a:rPr lang="en-US" altLang="en-US">
                <a:ea typeface="ＭＳ Ｐゴシック" panose="020B0600070205080204" pitchFamily="34" charset="-128"/>
              </a:rPr>
              <a:t>Subject Access – </a:t>
            </a:r>
            <a:r>
              <a:rPr lang="en-US" altLang="en-US">
                <a:solidFill>
                  <a:srgbClr val="FF0000"/>
                </a:solidFill>
                <a:ea typeface="ＭＳ Ｐゴシック" panose="020B0600070205080204" pitchFamily="34" charset="-128"/>
              </a:rPr>
              <a:t>Article 15</a:t>
            </a:r>
            <a:endParaRPr lang="en-GB" altLang="en-US">
              <a:solidFill>
                <a:srgbClr val="FF0000"/>
              </a:solidFill>
              <a:ea typeface="ＭＳ Ｐゴシック" panose="020B0600070205080204" pitchFamily="34" charset="-128"/>
            </a:endParaRPr>
          </a:p>
        </p:txBody>
      </p:sp>
      <p:sp>
        <p:nvSpPr>
          <p:cNvPr id="133124" name="Rectangle 3">
            <a:extLst>
              <a:ext uri="{FF2B5EF4-FFF2-40B4-BE49-F238E27FC236}">
                <a16:creationId xmlns:a16="http://schemas.microsoft.com/office/drawing/2014/main" id="{8C21C05A-FD81-D8CD-955E-65376E865F91}"/>
              </a:ext>
            </a:extLst>
          </p:cNvPr>
          <p:cNvSpPr>
            <a:spLocks noGrp="1" noChangeArrowheads="1"/>
          </p:cNvSpPr>
          <p:nvPr>
            <p:ph type="body" idx="4294967295"/>
          </p:nvPr>
        </p:nvSpPr>
        <p:spPr>
          <a:xfrm>
            <a:off x="611188" y="1738313"/>
            <a:ext cx="7921625" cy="3586162"/>
          </a:xfrm>
        </p:spPr>
        <p:txBody>
          <a:bodyPr/>
          <a:lstStyle/>
          <a:p>
            <a:pPr marL="0" indent="0" eaLnBrk="1" hangingPunct="1">
              <a:spcBef>
                <a:spcPct val="0"/>
              </a:spcBef>
              <a:buFont typeface="Wingdings" panose="05000000000000000000" pitchFamily="2" charset="2"/>
              <a:buChar char="§"/>
              <a:defRPr/>
            </a:pPr>
            <a:r>
              <a:rPr lang="en-GB" altLang="en-US" sz="2000" dirty="0">
                <a:solidFill>
                  <a:schemeClr val="accent2">
                    <a:lumMod val="75000"/>
                  </a:schemeClr>
                </a:solidFill>
              </a:rPr>
              <a:t>without undue delay but within </a:t>
            </a:r>
            <a:r>
              <a:rPr lang="en-GB" altLang="en-US" sz="2000" dirty="0">
                <a:solidFill>
                  <a:srgbClr val="FF0000"/>
                </a:solidFill>
              </a:rPr>
              <a:t>ONE MONTH </a:t>
            </a:r>
            <a:r>
              <a:rPr lang="en-GB" altLang="en-US" sz="2000" dirty="0">
                <a:solidFill>
                  <a:schemeClr val="accent2">
                    <a:lumMod val="75000"/>
                  </a:schemeClr>
                </a:solidFill>
              </a:rPr>
              <a:t>of receipt </a:t>
            </a:r>
          </a:p>
          <a:p>
            <a:pPr marL="0" indent="0" eaLnBrk="1" hangingPunct="1">
              <a:spcBef>
                <a:spcPct val="0"/>
              </a:spcBef>
              <a:buFont typeface="Wingdings" panose="05000000000000000000" pitchFamily="2" charset="2"/>
              <a:buChar char="§"/>
              <a:defRPr/>
            </a:pPr>
            <a:endParaRPr lang="en-GB" altLang="en-US" sz="2000" dirty="0">
              <a:solidFill>
                <a:schemeClr val="accent2">
                  <a:lumMod val="75000"/>
                </a:schemeClr>
              </a:solidFill>
            </a:endParaRPr>
          </a:p>
          <a:p>
            <a:pPr marL="0" indent="0" eaLnBrk="1" hangingPunct="1">
              <a:spcBef>
                <a:spcPct val="0"/>
              </a:spcBef>
              <a:buFont typeface="Wingdings" panose="05000000000000000000" pitchFamily="2" charset="2"/>
              <a:buChar char="§"/>
              <a:defRPr/>
            </a:pPr>
            <a:r>
              <a:rPr lang="en-GB" altLang="en-US" sz="2000" dirty="0">
                <a:solidFill>
                  <a:schemeClr val="accent2">
                    <a:lumMod val="75000"/>
                  </a:schemeClr>
                </a:solidFill>
              </a:rPr>
              <a:t> may be extended by </a:t>
            </a:r>
            <a:r>
              <a:rPr lang="en-GB" altLang="en-US" sz="2000" dirty="0">
                <a:solidFill>
                  <a:srgbClr val="FF0000"/>
                </a:solidFill>
              </a:rPr>
              <a:t>TWO FURTHER MONTHS </a:t>
            </a:r>
            <a:r>
              <a:rPr lang="en-GB" altLang="en-US" sz="2000" dirty="0">
                <a:solidFill>
                  <a:schemeClr val="accent2">
                    <a:lumMod val="75000"/>
                  </a:schemeClr>
                </a:solidFill>
              </a:rPr>
              <a:t>subject to complexity/number of requests</a:t>
            </a:r>
          </a:p>
          <a:p>
            <a:pPr marL="0" indent="0" eaLnBrk="1" hangingPunct="1">
              <a:spcBef>
                <a:spcPct val="0"/>
              </a:spcBef>
              <a:buFont typeface="Wingdings" panose="05000000000000000000" pitchFamily="2" charset="2"/>
              <a:buChar char="§"/>
              <a:defRPr/>
            </a:pPr>
            <a:endParaRPr lang="en-GB" altLang="en-US" sz="2000" dirty="0">
              <a:solidFill>
                <a:schemeClr val="accent2">
                  <a:lumMod val="75000"/>
                </a:schemeClr>
              </a:solidFill>
            </a:endParaRPr>
          </a:p>
          <a:p>
            <a:pPr marL="0" indent="0" eaLnBrk="1" hangingPunct="1">
              <a:spcBef>
                <a:spcPct val="0"/>
              </a:spcBef>
              <a:buFont typeface="Wingdings" panose="05000000000000000000" pitchFamily="2" charset="2"/>
              <a:buChar char="§"/>
              <a:defRPr/>
            </a:pPr>
            <a:r>
              <a:rPr lang="en-GB" altLang="en-US" sz="2000" dirty="0">
                <a:solidFill>
                  <a:schemeClr val="accent2">
                    <a:lumMod val="75000"/>
                  </a:schemeClr>
                </a:solidFill>
              </a:rPr>
              <a:t> must inform DS of extension (at latest) within </a:t>
            </a:r>
            <a:r>
              <a:rPr lang="en-GB" altLang="en-US" sz="2000" dirty="0">
                <a:solidFill>
                  <a:srgbClr val="FF0000"/>
                </a:solidFill>
              </a:rPr>
              <a:t>ONE MONTH </a:t>
            </a:r>
            <a:r>
              <a:rPr lang="en-GB" altLang="en-US" sz="2000" dirty="0">
                <a:solidFill>
                  <a:schemeClr val="accent2">
                    <a:lumMod val="75000"/>
                  </a:schemeClr>
                </a:solidFill>
              </a:rPr>
              <a:t>of receipt with reasons for delay</a:t>
            </a:r>
          </a:p>
          <a:p>
            <a:pPr marL="0" indent="0" eaLnBrk="1" hangingPunct="1">
              <a:spcBef>
                <a:spcPct val="0"/>
              </a:spcBef>
              <a:buFont typeface="Wingdings" panose="05000000000000000000" pitchFamily="2" charset="2"/>
              <a:buChar char="§"/>
              <a:defRPr/>
            </a:pPr>
            <a:endParaRPr lang="en-GB" altLang="en-US" sz="2000" dirty="0">
              <a:solidFill>
                <a:schemeClr val="accent2">
                  <a:lumMod val="75000"/>
                </a:schemeClr>
              </a:solidFill>
            </a:endParaRPr>
          </a:p>
          <a:p>
            <a:pPr marL="0" indent="0" eaLnBrk="1" hangingPunct="1">
              <a:spcBef>
                <a:spcPct val="0"/>
              </a:spcBef>
              <a:buFont typeface="Wingdings" panose="05000000000000000000" pitchFamily="2" charset="2"/>
              <a:buChar char="§"/>
              <a:defRPr/>
            </a:pPr>
            <a:r>
              <a:rPr lang="en-GB" altLang="en-US" sz="2000" dirty="0">
                <a:solidFill>
                  <a:schemeClr val="accent2">
                    <a:lumMod val="75000"/>
                  </a:schemeClr>
                </a:solidFill>
              </a:rPr>
              <a:t> if DS makes request in electronic form, should respond by electronic means, unless DS asks otherwise</a:t>
            </a:r>
          </a:p>
          <a:p>
            <a:pPr marL="0" indent="0" eaLnBrk="1" hangingPunct="1">
              <a:spcBef>
                <a:spcPct val="0"/>
              </a:spcBef>
              <a:buFontTx/>
              <a:buNone/>
              <a:defRPr/>
            </a:pPr>
            <a:r>
              <a:rPr lang="en-GB" altLang="en-US" sz="2000" dirty="0">
                <a:solidFill>
                  <a:schemeClr val="accent2">
                    <a:lumMod val="75000"/>
                  </a:schemeClr>
                </a:solidFill>
              </a:rPr>
              <a:t> </a:t>
            </a:r>
          </a:p>
        </p:txBody>
      </p:sp>
      <p:pic>
        <p:nvPicPr>
          <p:cNvPr id="35844" name="Picture 6">
            <a:extLst>
              <a:ext uri="{FF2B5EF4-FFF2-40B4-BE49-F238E27FC236}">
                <a16:creationId xmlns:a16="http://schemas.microsoft.com/office/drawing/2014/main" id="{9E95E215-0897-674D-144E-01C34A4C33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4000" y="4600575"/>
            <a:ext cx="21082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055D526E-E138-8344-6AED-417A2D0A2DC5}"/>
              </a:ext>
            </a:extLst>
          </p:cNvPr>
          <p:cNvSpPr/>
          <p:nvPr/>
        </p:nvSpPr>
        <p:spPr>
          <a:xfrm>
            <a:off x="3635375" y="5656263"/>
            <a:ext cx="1873250" cy="3444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Footer Placeholder 4">
            <a:extLst>
              <a:ext uri="{FF2B5EF4-FFF2-40B4-BE49-F238E27FC236}">
                <a16:creationId xmlns:a16="http://schemas.microsoft.com/office/drawing/2014/main" id="{FD0AEAD8-C236-ECEA-FB28-13FFB16C4502}"/>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F7200726-7F0B-7F9F-F87E-0F9B5609ADE4}"/>
              </a:ext>
            </a:extLst>
          </p:cNvPr>
          <p:cNvSpPr>
            <a:spLocks noGrp="1" noChangeArrowheads="1"/>
          </p:cNvSpPr>
          <p:nvPr>
            <p:ph type="title"/>
          </p:nvPr>
        </p:nvSpPr>
        <p:spPr/>
        <p:txBody>
          <a:bodyPr/>
          <a:lstStyle/>
          <a:p>
            <a:r>
              <a:rPr lang="en-GB" altLang="en-US">
                <a:ea typeface="ＭＳ Ｐゴシック" panose="020B0600070205080204" pitchFamily="34" charset="-128"/>
              </a:rPr>
              <a:t>Redaction</a:t>
            </a:r>
            <a:br>
              <a:rPr lang="en-GB" altLang="en-US">
                <a:ea typeface="ＭＳ Ｐゴシック" panose="020B0600070205080204" pitchFamily="34" charset="-128"/>
              </a:rPr>
            </a:br>
            <a:r>
              <a:rPr lang="en-GB" altLang="en-US">
                <a:ea typeface="ＭＳ Ｐゴシック" panose="020B0600070205080204" pitchFamily="34" charset="-128"/>
              </a:rPr>
              <a:t> </a:t>
            </a:r>
          </a:p>
        </p:txBody>
      </p:sp>
      <p:sp>
        <p:nvSpPr>
          <p:cNvPr id="3" name="Footer Placeholder 2">
            <a:extLst>
              <a:ext uri="{FF2B5EF4-FFF2-40B4-BE49-F238E27FC236}">
                <a16:creationId xmlns:a16="http://schemas.microsoft.com/office/drawing/2014/main" id="{59D60C48-E686-F9C5-7E94-E35809B0F7C3}"/>
              </a:ext>
            </a:extLst>
          </p:cNvPr>
          <p:cNvSpPr>
            <a:spLocks noGrp="1"/>
          </p:cNvSpPr>
          <p:nvPr>
            <p:ph type="ftr" sz="quarter" idx="11"/>
          </p:nvPr>
        </p:nvSpPr>
        <p:spPr/>
        <p:txBody>
          <a:bodyPr/>
          <a:lstStyle/>
          <a:p>
            <a:pPr>
              <a:defRPr/>
            </a:pPr>
            <a:endParaRPr lang="en-GB" dirty="0"/>
          </a:p>
        </p:txBody>
      </p:sp>
      <p:sp>
        <p:nvSpPr>
          <p:cNvPr id="4" name="Rectangle 3">
            <a:extLst>
              <a:ext uri="{FF2B5EF4-FFF2-40B4-BE49-F238E27FC236}">
                <a16:creationId xmlns:a16="http://schemas.microsoft.com/office/drawing/2014/main" id="{7560633C-73D5-9A67-B222-5D6347C9502E}"/>
              </a:ext>
            </a:extLst>
          </p:cNvPr>
          <p:cNvSpPr/>
          <p:nvPr/>
        </p:nvSpPr>
        <p:spPr>
          <a:xfrm>
            <a:off x="971550" y="1828800"/>
            <a:ext cx="7561263" cy="3970338"/>
          </a:xfrm>
          <a:prstGeom prst="rect">
            <a:avLst/>
          </a:prstGeom>
        </p:spPr>
        <p:txBody>
          <a:bodyPr>
            <a:spAutoFit/>
          </a:bodyPr>
          <a:lstStyle/>
          <a:p>
            <a:pPr>
              <a:defRPr/>
            </a:pPr>
            <a:r>
              <a:rPr lang="en-GB" dirty="0"/>
              <a:t>Section 7(4) of the DPA states: </a:t>
            </a:r>
          </a:p>
          <a:p>
            <a:pPr>
              <a:defRPr/>
            </a:pPr>
            <a:r>
              <a:rPr lang="en-GB" dirty="0"/>
              <a:t> </a:t>
            </a:r>
          </a:p>
          <a:p>
            <a:pPr>
              <a:defRPr/>
            </a:pPr>
            <a:r>
              <a:rPr lang="en-GB" dirty="0"/>
              <a:t>4. Where a data controller cannot comply with the request without disclosing information relating to another individual who can be identified from that information, he is not obliged to comply with the request unless— </a:t>
            </a:r>
          </a:p>
          <a:p>
            <a:pPr>
              <a:defRPr/>
            </a:pPr>
            <a:endParaRPr lang="en-GB" dirty="0"/>
          </a:p>
          <a:p>
            <a:pPr marL="342900" indent="-342900">
              <a:buFontTx/>
              <a:buAutoNum type="alphaLcParenBoth"/>
              <a:defRPr/>
            </a:pPr>
            <a:r>
              <a:rPr lang="en-GB" dirty="0"/>
              <a:t>the other individual has consented to the disclosure of the information to the person making the request, or </a:t>
            </a:r>
          </a:p>
          <a:p>
            <a:pPr>
              <a:defRPr/>
            </a:pPr>
            <a:endParaRPr lang="en-GB" dirty="0"/>
          </a:p>
          <a:p>
            <a:pPr>
              <a:defRPr/>
            </a:pPr>
            <a:r>
              <a:rPr lang="en-GB" dirty="0"/>
              <a:t>(b) it is reasonable in all the circumstances to comply with the request without the consent of the other individual. </a:t>
            </a:r>
          </a:p>
          <a:p>
            <a:pPr>
              <a:defRPr/>
            </a:pPr>
            <a:r>
              <a:rPr lang="en-GB" dirty="0"/>
              <a:t> </a:t>
            </a:r>
          </a:p>
          <a:p>
            <a:pPr>
              <a:defRPr/>
            </a:pPr>
            <a:r>
              <a:rPr lang="en-GB" dirty="0"/>
              <a:t> </a:t>
            </a:r>
          </a:p>
        </p:txBody>
      </p:sp>
      <p:sp>
        <p:nvSpPr>
          <p:cNvPr id="2" name="Footer Placeholder 4">
            <a:extLst>
              <a:ext uri="{FF2B5EF4-FFF2-40B4-BE49-F238E27FC236}">
                <a16:creationId xmlns:a16="http://schemas.microsoft.com/office/drawing/2014/main" id="{CF36243C-F937-7318-803E-95BC2219B548}"/>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63AD184B-6093-CDE9-6CFE-E1552BEDFA89}"/>
              </a:ext>
            </a:extLst>
          </p:cNvPr>
          <p:cNvSpPr>
            <a:spLocks noGrp="1" noChangeArrowheads="1"/>
          </p:cNvSpPr>
          <p:nvPr>
            <p:ph type="title"/>
          </p:nvPr>
        </p:nvSpPr>
        <p:spPr/>
        <p:txBody>
          <a:bodyPr/>
          <a:lstStyle/>
          <a:p>
            <a:r>
              <a:rPr lang="en-GB" altLang="en-US">
                <a:ea typeface="ＭＳ Ｐゴシック" panose="020B0600070205080204" pitchFamily="34" charset="-128"/>
              </a:rPr>
              <a:t>Redaction 2</a:t>
            </a:r>
          </a:p>
        </p:txBody>
      </p:sp>
      <p:sp>
        <p:nvSpPr>
          <p:cNvPr id="3" name="Footer Placeholder 2">
            <a:extLst>
              <a:ext uri="{FF2B5EF4-FFF2-40B4-BE49-F238E27FC236}">
                <a16:creationId xmlns:a16="http://schemas.microsoft.com/office/drawing/2014/main" id="{4581F19A-37DA-1203-4938-FE9041E0ABAE}"/>
              </a:ext>
            </a:extLst>
          </p:cNvPr>
          <p:cNvSpPr>
            <a:spLocks noGrp="1"/>
          </p:cNvSpPr>
          <p:nvPr>
            <p:ph type="ftr" sz="quarter" idx="11"/>
          </p:nvPr>
        </p:nvSpPr>
        <p:spPr/>
        <p:txBody>
          <a:bodyPr/>
          <a:lstStyle/>
          <a:p>
            <a:pPr>
              <a:defRPr/>
            </a:pPr>
            <a:endParaRPr lang="en-GB" dirty="0"/>
          </a:p>
        </p:txBody>
      </p:sp>
      <p:sp>
        <p:nvSpPr>
          <p:cNvPr id="57347" name="Rectangle 3">
            <a:extLst>
              <a:ext uri="{FF2B5EF4-FFF2-40B4-BE49-F238E27FC236}">
                <a16:creationId xmlns:a16="http://schemas.microsoft.com/office/drawing/2014/main" id="{3F984D7C-A7A7-FB19-5AEF-ECCB399A6B06}"/>
              </a:ext>
            </a:extLst>
          </p:cNvPr>
          <p:cNvSpPr>
            <a:spLocks noChangeArrowheads="1"/>
          </p:cNvSpPr>
          <p:nvPr/>
        </p:nvSpPr>
        <p:spPr bwMode="auto">
          <a:xfrm>
            <a:off x="717550" y="1593850"/>
            <a:ext cx="77089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en-US" sz="1800">
                <a:solidFill>
                  <a:schemeClr val="tx1"/>
                </a:solidFill>
              </a:rPr>
              <a:t>  The Subject access code of practice explains that if it is not possible to gain the consent of the third-party then it may still be possible to provide some information, having edited or ‘redacted’ information that would identify the third-party.  1</a:t>
            </a:r>
          </a:p>
          <a:p>
            <a:pPr>
              <a:spcBef>
                <a:spcPct val="0"/>
              </a:spcBef>
              <a:buFontTx/>
              <a:buNone/>
            </a:pPr>
            <a:endParaRPr lang="en-GB" altLang="en-US" sz="1800">
              <a:solidFill>
                <a:schemeClr val="tx1"/>
              </a:solidFill>
            </a:endParaRPr>
          </a:p>
          <a:p>
            <a:pPr>
              <a:spcBef>
                <a:spcPct val="0"/>
              </a:spcBef>
              <a:buFontTx/>
              <a:buNone/>
            </a:pPr>
            <a:r>
              <a:rPr lang="en-GB" altLang="en-US" sz="1800">
                <a:solidFill>
                  <a:schemeClr val="tx1"/>
                </a:solidFill>
              </a:rPr>
              <a:t>The ICO’s guidance on Access to information held in complaint files also explains that information which constitutes personal data of a third party should not be released under subject access unless it would be reasonable in all the circumstances (DPA s.7(4)).  </a:t>
            </a:r>
          </a:p>
          <a:p>
            <a:pPr>
              <a:spcBef>
                <a:spcPct val="0"/>
              </a:spcBef>
              <a:buFontTx/>
              <a:buNone/>
            </a:pPr>
            <a:endParaRPr lang="en-GB" altLang="en-US" sz="1800">
              <a:solidFill>
                <a:schemeClr val="tx1"/>
              </a:solidFill>
            </a:endParaRPr>
          </a:p>
          <a:p>
            <a:pPr>
              <a:spcBef>
                <a:spcPct val="0"/>
              </a:spcBef>
              <a:buFontTx/>
              <a:buNone/>
            </a:pPr>
            <a:r>
              <a:rPr lang="en-GB" altLang="en-US" sz="1800">
                <a:solidFill>
                  <a:schemeClr val="tx1"/>
                </a:solidFill>
              </a:rPr>
              <a:t>Redacting personal data from the information requested means that some information can be released without breaching the data protection principles. </a:t>
            </a:r>
          </a:p>
          <a:p>
            <a:pPr>
              <a:spcBef>
                <a:spcPct val="0"/>
              </a:spcBef>
              <a:buFontTx/>
              <a:buNone/>
            </a:pPr>
            <a:endParaRPr lang="en-GB" altLang="en-US" sz="1800">
              <a:solidFill>
                <a:schemeClr val="tx1"/>
              </a:solidFill>
            </a:endParaRPr>
          </a:p>
          <a:p>
            <a:pPr>
              <a:spcBef>
                <a:spcPct val="0"/>
              </a:spcBef>
              <a:buFontTx/>
              <a:buNone/>
            </a:pPr>
            <a:r>
              <a:rPr lang="en-GB" altLang="en-US" sz="1800">
                <a:solidFill>
                  <a:schemeClr val="tx1"/>
                </a:solidFill>
              </a:rPr>
              <a:t>Redaction can also be used to remove information which is out of scope of the subject access request because it is not the applicant’s personal data. </a:t>
            </a:r>
          </a:p>
        </p:txBody>
      </p:sp>
      <p:sp>
        <p:nvSpPr>
          <p:cNvPr id="2" name="Footer Placeholder 4">
            <a:extLst>
              <a:ext uri="{FF2B5EF4-FFF2-40B4-BE49-F238E27FC236}">
                <a16:creationId xmlns:a16="http://schemas.microsoft.com/office/drawing/2014/main" id="{D029A8F9-58C0-C525-7B14-394CFFD740E6}"/>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0A6CD790-9BAE-FAE4-AA33-C4A8967419D6}"/>
              </a:ext>
            </a:extLst>
          </p:cNvPr>
          <p:cNvSpPr>
            <a:spLocks noGrp="1" noChangeArrowheads="1"/>
          </p:cNvSpPr>
          <p:nvPr>
            <p:ph type="title"/>
          </p:nvPr>
        </p:nvSpPr>
        <p:spPr/>
        <p:txBody>
          <a:bodyPr/>
          <a:lstStyle/>
          <a:p>
            <a:r>
              <a:rPr lang="en-GB" altLang="en-US">
                <a:ea typeface="ＭＳ Ｐゴシック" panose="020B0600070205080204" pitchFamily="34" charset="-128"/>
              </a:rPr>
              <a:t>Redaction 3</a:t>
            </a:r>
          </a:p>
        </p:txBody>
      </p:sp>
      <p:sp>
        <p:nvSpPr>
          <p:cNvPr id="3" name="Footer Placeholder 2">
            <a:extLst>
              <a:ext uri="{FF2B5EF4-FFF2-40B4-BE49-F238E27FC236}">
                <a16:creationId xmlns:a16="http://schemas.microsoft.com/office/drawing/2014/main" id="{4C8DB9C6-7D0B-2182-B9A2-B31A8F99E752}"/>
              </a:ext>
            </a:extLst>
          </p:cNvPr>
          <p:cNvSpPr>
            <a:spLocks noGrp="1"/>
          </p:cNvSpPr>
          <p:nvPr>
            <p:ph type="ftr" sz="quarter" idx="11"/>
          </p:nvPr>
        </p:nvSpPr>
        <p:spPr/>
        <p:txBody>
          <a:bodyPr/>
          <a:lstStyle/>
          <a:p>
            <a:pPr>
              <a:defRPr/>
            </a:pPr>
            <a:endParaRPr lang="en-GB" dirty="0"/>
          </a:p>
        </p:txBody>
      </p:sp>
      <p:sp>
        <p:nvSpPr>
          <p:cNvPr id="58371" name="Rectangle 3">
            <a:extLst>
              <a:ext uri="{FF2B5EF4-FFF2-40B4-BE49-F238E27FC236}">
                <a16:creationId xmlns:a16="http://schemas.microsoft.com/office/drawing/2014/main" id="{549D3BF6-F65E-6007-EEC8-CEA489F8392E}"/>
              </a:ext>
            </a:extLst>
          </p:cNvPr>
          <p:cNvSpPr>
            <a:spLocks noChangeArrowheads="1"/>
          </p:cNvSpPr>
          <p:nvPr/>
        </p:nvSpPr>
        <p:spPr bwMode="auto">
          <a:xfrm>
            <a:off x="635000" y="1700213"/>
            <a:ext cx="7924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en-US" sz="1800">
                <a:solidFill>
                  <a:schemeClr val="tx1"/>
                </a:solidFill>
              </a:rPr>
              <a:t> </a:t>
            </a:r>
          </a:p>
        </p:txBody>
      </p:sp>
      <p:sp>
        <p:nvSpPr>
          <p:cNvPr id="58372" name="Rectangle 4">
            <a:extLst>
              <a:ext uri="{FF2B5EF4-FFF2-40B4-BE49-F238E27FC236}">
                <a16:creationId xmlns:a16="http://schemas.microsoft.com/office/drawing/2014/main" id="{7153DB88-19A0-B886-2FEC-19E0B15A67FE}"/>
              </a:ext>
            </a:extLst>
          </p:cNvPr>
          <p:cNvSpPr>
            <a:spLocks noChangeArrowheads="1"/>
          </p:cNvSpPr>
          <p:nvPr/>
        </p:nvSpPr>
        <p:spPr bwMode="auto">
          <a:xfrm>
            <a:off x="827088" y="1720850"/>
            <a:ext cx="76819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en-US" sz="1800">
                <a:solidFill>
                  <a:schemeClr val="tx1"/>
                </a:solidFill>
              </a:rPr>
              <a:t>Other Information that should not be disclosed : </a:t>
            </a:r>
          </a:p>
          <a:p>
            <a:pPr>
              <a:spcBef>
                <a:spcPct val="0"/>
              </a:spcBef>
              <a:buFontTx/>
              <a:buNone/>
            </a:pPr>
            <a:endParaRPr lang="en-GB" altLang="en-US" sz="1800">
              <a:solidFill>
                <a:schemeClr val="tx1"/>
              </a:solidFill>
            </a:endParaRPr>
          </a:p>
          <a:p>
            <a:pPr>
              <a:spcBef>
                <a:spcPct val="0"/>
              </a:spcBef>
              <a:buFontTx/>
              <a:buNone/>
            </a:pPr>
            <a:r>
              <a:rPr lang="en-GB" altLang="en-US" sz="1800">
                <a:solidFill>
                  <a:schemeClr val="tx1"/>
                </a:solidFill>
              </a:rPr>
              <a:t>Information that in the opinion of the relevant health professional, it is likely to cause serious harm to a third party’s physical or mental health; or</a:t>
            </a:r>
          </a:p>
          <a:p>
            <a:pPr>
              <a:spcBef>
                <a:spcPct val="0"/>
              </a:spcBef>
              <a:buFontTx/>
              <a:buNone/>
            </a:pPr>
            <a:endParaRPr lang="en-GB" altLang="en-US" sz="1800">
              <a:solidFill>
                <a:schemeClr val="tx1"/>
              </a:solidFill>
            </a:endParaRPr>
          </a:p>
          <a:p>
            <a:pPr>
              <a:spcBef>
                <a:spcPct val="0"/>
              </a:spcBef>
              <a:buFontTx/>
              <a:buNone/>
            </a:pPr>
            <a:r>
              <a:rPr lang="en-GB" altLang="en-US" sz="1800">
                <a:solidFill>
                  <a:schemeClr val="tx1"/>
                </a:solidFill>
              </a:rPr>
              <a:t>the patient gave it in the past on the understanding that it would be kept confidential. No information at all can be revealed if the patient requested non-disclosure. </a:t>
            </a:r>
          </a:p>
        </p:txBody>
      </p:sp>
      <p:sp>
        <p:nvSpPr>
          <p:cNvPr id="2" name="Footer Placeholder 4">
            <a:extLst>
              <a:ext uri="{FF2B5EF4-FFF2-40B4-BE49-F238E27FC236}">
                <a16:creationId xmlns:a16="http://schemas.microsoft.com/office/drawing/2014/main" id="{50D95CF3-564B-C8D7-7026-F19BACD55BF4}"/>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21632770-2187-5C4A-5227-A41943F9EEF1}"/>
              </a:ext>
            </a:extLst>
          </p:cNvPr>
          <p:cNvSpPr>
            <a:spLocks noGrp="1" noChangeArrowheads="1"/>
          </p:cNvSpPr>
          <p:nvPr>
            <p:ph type="ctrTitle" idx="4294967295"/>
          </p:nvPr>
        </p:nvSpPr>
        <p:spPr>
          <a:xfrm>
            <a:off x="685800" y="2130425"/>
            <a:ext cx="7772400" cy="1470025"/>
          </a:xfrm>
        </p:spPr>
        <p:txBody>
          <a:bodyPr/>
          <a:lstStyle/>
          <a:p>
            <a:pPr eaLnBrk="1" hangingPunct="1"/>
            <a:r>
              <a:rPr lang="en-GB" altLang="en-US">
                <a:ea typeface="ＭＳ Ｐゴシック" panose="020B0600070205080204" pitchFamily="34" charset="-128"/>
              </a:rPr>
              <a:t>Thank you</a:t>
            </a:r>
          </a:p>
        </p:txBody>
      </p:sp>
      <p:sp>
        <p:nvSpPr>
          <p:cNvPr id="67586" name="Rectangle 3">
            <a:extLst>
              <a:ext uri="{FF2B5EF4-FFF2-40B4-BE49-F238E27FC236}">
                <a16:creationId xmlns:a16="http://schemas.microsoft.com/office/drawing/2014/main" id="{6B8A2292-FB8E-35BC-E892-B74076EA7C7A}"/>
              </a:ext>
            </a:extLst>
          </p:cNvPr>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r>
              <a:rPr lang="en-GB" altLang="en-US">
                <a:ea typeface="ＭＳ Ｐゴシック" panose="020B0600070205080204" pitchFamily="34" charset="-128"/>
              </a:rPr>
              <a:t>www.pcdc.org.uk</a:t>
            </a:r>
          </a:p>
          <a:p>
            <a:pPr marL="0" indent="0" algn="ctr" eaLnBrk="1" hangingPunct="1">
              <a:buFontTx/>
              <a:buNone/>
            </a:pPr>
            <a:r>
              <a:rPr lang="en-GB" altLang="en-US">
                <a:ea typeface="ＭＳ Ｐゴシック" panose="020B0600070205080204" pitchFamily="34" charset="-128"/>
              </a:rPr>
              <a:t>0115 838 6770</a:t>
            </a:r>
          </a:p>
        </p:txBody>
      </p:sp>
      <p:pic>
        <p:nvPicPr>
          <p:cNvPr id="67587" name="Picture 5">
            <a:extLst>
              <a:ext uri="{FF2B5EF4-FFF2-40B4-BE49-F238E27FC236}">
                <a16:creationId xmlns:a16="http://schemas.microsoft.com/office/drawing/2014/main" id="{37AA2BBE-5BCB-8CFF-9082-C90E04C89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5038" y="458788"/>
            <a:ext cx="2517775"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Footer Placeholder 4">
            <a:extLst>
              <a:ext uri="{FF2B5EF4-FFF2-40B4-BE49-F238E27FC236}">
                <a16:creationId xmlns:a16="http://schemas.microsoft.com/office/drawing/2014/main" id="{A22D542A-BF4D-861C-776B-A1023C401457}"/>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pic>
        <p:nvPicPr>
          <p:cNvPr id="67589" name="Picture 6">
            <a:extLst>
              <a:ext uri="{FF2B5EF4-FFF2-40B4-BE49-F238E27FC236}">
                <a16:creationId xmlns:a16="http://schemas.microsoft.com/office/drawing/2014/main" id="{9C3A45B0-60FE-7AF6-C927-01D81FA5F5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713" y="212725"/>
            <a:ext cx="1974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01AAF-5713-778B-0158-641F864F11D8}"/>
              </a:ext>
            </a:extLst>
          </p:cNvPr>
          <p:cNvSpPr>
            <a:spLocks noGrp="1"/>
          </p:cNvSpPr>
          <p:nvPr>
            <p:ph type="title"/>
          </p:nvPr>
        </p:nvSpPr>
        <p:spPr/>
        <p:txBody>
          <a:bodyPr/>
          <a:lstStyle/>
          <a:p>
            <a:r>
              <a:rPr lang="en-US" dirty="0"/>
              <a:t>News Full Online Access</a:t>
            </a:r>
          </a:p>
        </p:txBody>
      </p:sp>
      <p:sp>
        <p:nvSpPr>
          <p:cNvPr id="4" name="TextBox 3">
            <a:extLst>
              <a:ext uri="{FF2B5EF4-FFF2-40B4-BE49-F238E27FC236}">
                <a16:creationId xmlns:a16="http://schemas.microsoft.com/office/drawing/2014/main" id="{184CA49C-742E-10B9-C946-DF19016CEDCA}"/>
              </a:ext>
            </a:extLst>
          </p:cNvPr>
          <p:cNvSpPr txBox="1"/>
          <p:nvPr/>
        </p:nvSpPr>
        <p:spPr>
          <a:xfrm>
            <a:off x="593837" y="1628800"/>
            <a:ext cx="7956326" cy="4616648"/>
          </a:xfrm>
          <a:prstGeom prst="rect">
            <a:avLst/>
          </a:prstGeom>
          <a:noFill/>
        </p:spPr>
        <p:txBody>
          <a:bodyPr wrap="square" rtlCol="0">
            <a:spAutoFit/>
          </a:bodyPr>
          <a:lstStyle/>
          <a:p>
            <a:r>
              <a:rPr lang="en-GB" sz="1200" dirty="0">
                <a:solidFill>
                  <a:srgbClr val="231F20"/>
                </a:solidFill>
                <a:effectLst/>
                <a:latin typeface="+mj-lt"/>
                <a:ea typeface="Times New Roman" panose="02020603050405020304" pitchFamily="18" charset="0"/>
              </a:rPr>
              <a:t>From 01/112022 we’re now letting you see all the information within your health record automatically. If you are over 16 and have an online account, such as through the </a:t>
            </a:r>
            <a:r>
              <a:rPr lang="en-GB" sz="1200" u="sng" dirty="0">
                <a:solidFill>
                  <a:srgbClr val="005BBB"/>
                </a:solidFill>
                <a:effectLst/>
                <a:latin typeface="+mj-lt"/>
                <a:ea typeface="Times New Roman" panose="02020603050405020304" pitchFamily="18" charset="0"/>
                <a:hlinkClick r:id="rId3"/>
              </a:rPr>
              <a:t>NHS App</a:t>
            </a:r>
            <a:r>
              <a:rPr lang="en-GB" sz="1200" dirty="0">
                <a:solidFill>
                  <a:srgbClr val="231F20"/>
                </a:solidFill>
                <a:effectLst/>
                <a:latin typeface="+mj-lt"/>
                <a:ea typeface="Times New Roman" panose="02020603050405020304" pitchFamily="18" charset="0"/>
              </a:rPr>
              <a:t>,</a:t>
            </a:r>
            <a:r>
              <a:rPr lang="en-GB" sz="1200" dirty="0">
                <a:solidFill>
                  <a:srgbClr val="231F20"/>
                </a:solidFill>
                <a:effectLst/>
                <a:latin typeface="+mj-lt"/>
                <a:ea typeface="Calibri" panose="020F0502020204030204" pitchFamily="34" charset="0"/>
              </a:rPr>
              <a:t> </a:t>
            </a:r>
            <a:r>
              <a:rPr lang="en-GB" sz="1200" u="sng" dirty="0">
                <a:solidFill>
                  <a:srgbClr val="005BBB"/>
                </a:solidFill>
                <a:effectLst/>
                <a:latin typeface="+mj-lt"/>
                <a:ea typeface="Times New Roman" panose="02020603050405020304" pitchFamily="18" charset="0"/>
                <a:hlinkClick r:id="rId4"/>
              </a:rPr>
              <a:t>NHS website</a:t>
            </a:r>
            <a:r>
              <a:rPr lang="en-GB" sz="1200" dirty="0">
                <a:solidFill>
                  <a:srgbClr val="231F20"/>
                </a:solidFill>
                <a:effectLst/>
                <a:latin typeface="+mj-lt"/>
                <a:ea typeface="Times New Roman" panose="02020603050405020304" pitchFamily="18" charset="0"/>
              </a:rPr>
              <a:t>, or another online primary care service, you will now be able to see all future notes and health records from your doctor (GP). Some people can already access this feature, this won’t change for you.</a:t>
            </a:r>
          </a:p>
          <a:p>
            <a:endParaRPr lang="en-GB" sz="1200" dirty="0">
              <a:effectLst/>
              <a:latin typeface="+mj-lt"/>
              <a:ea typeface="Times New Roman" panose="02020603050405020304" pitchFamily="18" charset="0"/>
            </a:endParaRPr>
          </a:p>
          <a:p>
            <a:r>
              <a:rPr lang="en-GB" sz="1200" dirty="0">
                <a:solidFill>
                  <a:srgbClr val="231F20"/>
                </a:solidFill>
                <a:effectLst/>
                <a:latin typeface="+mj-lt"/>
                <a:ea typeface="Times New Roman" panose="02020603050405020304" pitchFamily="18" charset="0"/>
              </a:rPr>
              <a:t>This means that you will be able to see notes from your appointments, as well as test results and any letters that are saved on your records. This only applies to records from your doctor (GP), not from hospitals or other specialists. You will only be able to see information from 01/11/2022.</a:t>
            </a:r>
          </a:p>
          <a:p>
            <a:r>
              <a:rPr lang="en-GB" sz="1200" dirty="0">
                <a:solidFill>
                  <a:srgbClr val="231F20"/>
                </a:solidFill>
                <a:effectLst/>
                <a:latin typeface="+mj-lt"/>
                <a:ea typeface="Times New Roman" panose="02020603050405020304" pitchFamily="18" charset="0"/>
              </a:rPr>
              <a:t>For most people, access will be automatic, and you won’t need to do anything.</a:t>
            </a:r>
            <a:endParaRPr lang="en-GB" sz="1200" dirty="0">
              <a:effectLst/>
              <a:latin typeface="+mj-lt"/>
              <a:ea typeface="Times New Roman" panose="02020603050405020304" pitchFamily="18" charset="0"/>
            </a:endParaRPr>
          </a:p>
          <a:p>
            <a:r>
              <a:rPr lang="en-GB" sz="1200" dirty="0">
                <a:solidFill>
                  <a:srgbClr val="231F20"/>
                </a:solidFill>
                <a:effectLst/>
                <a:latin typeface="+mj-lt"/>
                <a:ea typeface="Times New Roman" panose="02020603050405020304" pitchFamily="18" charset="0"/>
              </a:rPr>
              <a:t>Your doctor (GP) may talk to you to discuss test results before you are able to see some of your information on the app. Your doctor (GP) may also talk to you before your full records access is given to make sure that having access is of benefit to you. There might be some sensitive information on your record, so you should talk to your doctor if you have any concerns.</a:t>
            </a:r>
          </a:p>
          <a:p>
            <a:endParaRPr lang="en-GB" sz="1200" dirty="0">
              <a:effectLst/>
              <a:latin typeface="+mj-lt"/>
              <a:ea typeface="Times New Roman" panose="02020603050405020304" pitchFamily="18" charset="0"/>
            </a:endParaRPr>
          </a:p>
          <a:p>
            <a:r>
              <a:rPr lang="en-GB" sz="1200" dirty="0">
                <a:solidFill>
                  <a:srgbClr val="231F20"/>
                </a:solidFill>
                <a:effectLst/>
                <a:latin typeface="+mj-lt"/>
                <a:ea typeface="Times New Roman" panose="02020603050405020304" pitchFamily="18" charset="0"/>
              </a:rPr>
              <a:t>These changes only apply to people with online accounts. If you do not want an online account, you can still access your health records by requesting this information through reception. The changes also only apply to personal information about you. If you are a carer and would like to see information about someone you care for, speak to reception staff.</a:t>
            </a:r>
          </a:p>
          <a:p>
            <a:endParaRPr lang="en-GB" sz="1200" dirty="0">
              <a:effectLst/>
              <a:latin typeface="+mj-lt"/>
              <a:ea typeface="Times New Roman" panose="02020603050405020304" pitchFamily="18" charset="0"/>
            </a:endParaRPr>
          </a:p>
          <a:p>
            <a:r>
              <a:rPr lang="en-GB" sz="1200" dirty="0">
                <a:solidFill>
                  <a:srgbClr val="231F20"/>
                </a:solidFill>
                <a:effectLst/>
                <a:latin typeface="+mj-lt"/>
                <a:ea typeface="Times New Roman" panose="02020603050405020304" pitchFamily="18" charset="0"/>
              </a:rPr>
              <a:t>The NHS App, website and other online services are all very secure, so no one is able to access your information except you. You’ll need to make sure you protect your login details. Don’t share your password with anyone as they will then have access to your personal information.</a:t>
            </a:r>
            <a:endParaRPr lang="en-GB" sz="1200" dirty="0">
              <a:effectLst/>
              <a:latin typeface="+mj-lt"/>
              <a:ea typeface="Times New Roman" panose="02020603050405020304" pitchFamily="18" charset="0"/>
            </a:endParaRPr>
          </a:p>
          <a:p>
            <a:r>
              <a:rPr lang="en-GB" sz="1200" dirty="0">
                <a:solidFill>
                  <a:srgbClr val="231F20"/>
                </a:solidFill>
                <a:effectLst/>
                <a:latin typeface="+mj-lt"/>
                <a:ea typeface="Times New Roman" panose="02020603050405020304" pitchFamily="18" charset="0"/>
              </a:rPr>
              <a:t>If you do not want to see your health record, or if you would like more information about these changes, please speak to your GP or reception staff</a:t>
            </a:r>
            <a:r>
              <a:rPr lang="en-GB" sz="1800" dirty="0">
                <a:solidFill>
                  <a:srgbClr val="231F20"/>
                </a:solidFill>
                <a:effectLst/>
                <a:latin typeface="Arial" panose="020B0604020202020204" pitchFamily="34" charset="0"/>
                <a:ea typeface="Times New Roman" panose="02020603050405020304" pitchFamily="18" charset="0"/>
              </a:rPr>
              <a:t>.</a:t>
            </a:r>
            <a:endParaRPr lang="en-GB" sz="1600" dirty="0">
              <a:solidFill>
                <a:srgbClr val="FF0000"/>
              </a:solidFill>
            </a:endParaRPr>
          </a:p>
        </p:txBody>
      </p:sp>
      <p:sp>
        <p:nvSpPr>
          <p:cNvPr id="5" name="Footer Placeholder 4">
            <a:extLst>
              <a:ext uri="{FF2B5EF4-FFF2-40B4-BE49-F238E27FC236}">
                <a16:creationId xmlns:a16="http://schemas.microsoft.com/office/drawing/2014/main" id="{D1B87FE9-5424-C78A-FCD3-136DAE734509}"/>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198547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A9F97-042E-EAF9-B8E2-8BEA10E9B125}"/>
              </a:ext>
            </a:extLst>
          </p:cNvPr>
          <p:cNvSpPr>
            <a:spLocks noGrp="1"/>
          </p:cNvSpPr>
          <p:nvPr>
            <p:ph type="title"/>
          </p:nvPr>
        </p:nvSpPr>
        <p:spPr/>
        <p:txBody>
          <a:bodyPr/>
          <a:lstStyle/>
          <a:p>
            <a:r>
              <a:rPr lang="en-US" dirty="0"/>
              <a:t>What you need to know</a:t>
            </a:r>
          </a:p>
        </p:txBody>
      </p:sp>
      <p:sp>
        <p:nvSpPr>
          <p:cNvPr id="5" name="TextBox 4">
            <a:extLst>
              <a:ext uri="{FF2B5EF4-FFF2-40B4-BE49-F238E27FC236}">
                <a16:creationId xmlns:a16="http://schemas.microsoft.com/office/drawing/2014/main" id="{D9A3AC2B-8897-0CEA-D6FA-DB74C5091155}"/>
              </a:ext>
            </a:extLst>
          </p:cNvPr>
          <p:cNvSpPr txBox="1"/>
          <p:nvPr/>
        </p:nvSpPr>
        <p:spPr>
          <a:xfrm>
            <a:off x="611560" y="1580436"/>
            <a:ext cx="8100640" cy="4247317"/>
          </a:xfrm>
          <a:prstGeom prst="rect">
            <a:avLst/>
          </a:prstGeom>
          <a:noFill/>
        </p:spPr>
        <p:txBody>
          <a:bodyPr wrap="square">
            <a:spAutoFit/>
          </a:bodyPr>
          <a:lstStyle/>
          <a:p>
            <a:pPr marL="285750" indent="-285750" algn="l">
              <a:buFont typeface="Arial" panose="020B0604020202020204" pitchFamily="34" charset="0"/>
              <a:buChar char="•"/>
            </a:pPr>
            <a:r>
              <a:rPr lang="en-GB" b="0" i="0" u="none" strike="noStrike" dirty="0">
                <a:solidFill>
                  <a:srgbClr val="231F20"/>
                </a:solidFill>
                <a:effectLst/>
                <a:latin typeface="Frutiger W01"/>
              </a:rPr>
              <a:t>Patients whose GP practices use the TPP or EMIS system will see new entries in their GP record. </a:t>
            </a:r>
          </a:p>
          <a:p>
            <a:pPr marL="285750" indent="-285750" algn="l">
              <a:buFont typeface="Arial" panose="020B0604020202020204" pitchFamily="34" charset="0"/>
              <a:buChar char="•"/>
            </a:pPr>
            <a:r>
              <a:rPr lang="en-GB" b="0" i="0" u="none" strike="noStrike" dirty="0">
                <a:solidFill>
                  <a:srgbClr val="231F20"/>
                </a:solidFill>
                <a:effectLst/>
                <a:latin typeface="Frutiger W01"/>
              </a:rPr>
              <a:t>We are giving patients with an online account access to their future, or prospective, full GP health record including free text, letters and documents. </a:t>
            </a:r>
          </a:p>
          <a:p>
            <a:pPr marL="285750" indent="-285750" algn="l">
              <a:buFont typeface="Arial" panose="020B0604020202020204" pitchFamily="34" charset="0"/>
              <a:buChar char="•"/>
            </a:pPr>
            <a:r>
              <a:rPr lang="en-GB" b="0" i="0" u="none" strike="noStrike" dirty="0">
                <a:solidFill>
                  <a:srgbClr val="231F20"/>
                </a:solidFill>
                <a:effectLst/>
                <a:latin typeface="Frutiger W01"/>
              </a:rPr>
              <a:t>Be aware and mindful that patients will be able to see new records after the change. </a:t>
            </a:r>
          </a:p>
          <a:p>
            <a:pPr marL="285750" indent="-285750" algn="l">
              <a:buFont typeface="Arial" panose="020B0604020202020204" pitchFamily="34" charset="0"/>
              <a:buChar char="•"/>
            </a:pPr>
            <a:r>
              <a:rPr lang="en-GB" b="0" i="0" u="none" strike="noStrike" dirty="0">
                <a:solidFill>
                  <a:srgbClr val="231F20"/>
                </a:solidFill>
                <a:effectLst/>
                <a:latin typeface="Frutiger W01"/>
              </a:rPr>
              <a:t>Know how to manage this as a change to your workflow. Ensure sensitive information is redacted (make invisible from patient view) as it is entered onto the clinical system, or in rare circumstances know when it may be inappropriate to give a patient access to their record. </a:t>
            </a:r>
          </a:p>
          <a:p>
            <a:pPr marL="285750" indent="-285750" algn="l">
              <a:buFont typeface="Arial" panose="020B0604020202020204" pitchFamily="34" charset="0"/>
              <a:buChar char="•"/>
            </a:pPr>
            <a:r>
              <a:rPr lang="en-GB" b="0" i="0" u="none" strike="noStrike" dirty="0">
                <a:solidFill>
                  <a:srgbClr val="231F20"/>
                </a:solidFill>
                <a:effectLst/>
                <a:latin typeface="Frutiger W01"/>
              </a:rPr>
              <a:t>Patients will not see their historic, or past, health record information that was entered before the change unless they have already been given access to it by their GP practice. </a:t>
            </a:r>
          </a:p>
          <a:p>
            <a:pPr marL="285750" indent="-285750" algn="l">
              <a:buFont typeface="Arial" panose="020B0604020202020204" pitchFamily="34" charset="0"/>
              <a:buChar char="•"/>
            </a:pPr>
            <a:r>
              <a:rPr lang="en-GB" b="0" i="0" u="none" strike="noStrike" dirty="0">
                <a:solidFill>
                  <a:srgbClr val="231F20"/>
                </a:solidFill>
                <a:effectLst/>
                <a:latin typeface="Frutiger W01"/>
              </a:rPr>
              <a:t>Patients will not have access to view administrative tasks or communications between practice staff. </a:t>
            </a:r>
          </a:p>
        </p:txBody>
      </p:sp>
      <p:sp>
        <p:nvSpPr>
          <p:cNvPr id="4" name="Footer Placeholder 4">
            <a:extLst>
              <a:ext uri="{FF2B5EF4-FFF2-40B4-BE49-F238E27FC236}">
                <a16:creationId xmlns:a16="http://schemas.microsoft.com/office/drawing/2014/main" id="{C1052E50-3FC6-BD60-12B5-66034CEAB212}"/>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1214048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4B1C9-5437-B513-645F-84DF2AFFB172}"/>
              </a:ext>
            </a:extLst>
          </p:cNvPr>
          <p:cNvSpPr>
            <a:spLocks noGrp="1"/>
          </p:cNvSpPr>
          <p:nvPr>
            <p:ph type="title"/>
          </p:nvPr>
        </p:nvSpPr>
        <p:spPr/>
        <p:txBody>
          <a:bodyPr/>
          <a:lstStyle/>
          <a:p>
            <a:r>
              <a:rPr lang="en-US" dirty="0"/>
              <a:t>Key Points</a:t>
            </a:r>
          </a:p>
        </p:txBody>
      </p:sp>
      <p:sp>
        <p:nvSpPr>
          <p:cNvPr id="5" name="TextBox 4">
            <a:extLst>
              <a:ext uri="{FF2B5EF4-FFF2-40B4-BE49-F238E27FC236}">
                <a16:creationId xmlns:a16="http://schemas.microsoft.com/office/drawing/2014/main" id="{E0DED433-9C97-C5AE-CE45-83D67796925F}"/>
              </a:ext>
            </a:extLst>
          </p:cNvPr>
          <p:cNvSpPr txBox="1"/>
          <p:nvPr/>
        </p:nvSpPr>
        <p:spPr>
          <a:xfrm>
            <a:off x="1043608" y="1556792"/>
            <a:ext cx="7668592" cy="4431983"/>
          </a:xfrm>
          <a:prstGeom prst="rect">
            <a:avLst/>
          </a:prstGeom>
          <a:noFill/>
        </p:spPr>
        <p:txBody>
          <a:bodyPr wrap="square">
            <a:spAutoFit/>
          </a:bodyPr>
          <a:lstStyle/>
          <a:p>
            <a:pPr marL="285750" marR="238125" lvl="0" indent="-285750">
              <a:spcBef>
                <a:spcPts val="375"/>
              </a:spcBef>
              <a:spcAft>
                <a:spcPts val="750"/>
              </a:spcAft>
              <a:buFont typeface="Arial" panose="020B0604020202020204" pitchFamily="34" charset="0"/>
              <a:buChar char="•"/>
            </a:pPr>
            <a:r>
              <a:rPr lang="en-GB" sz="1200" dirty="0">
                <a:solidFill>
                  <a:srgbClr val="000000"/>
                </a:solidFill>
                <a:effectLst/>
                <a:latin typeface="Arial" panose="020B0604020202020204" pitchFamily="34" charset="0"/>
                <a:ea typeface="Times New Roman" panose="02020603050405020304" pitchFamily="18" charset="0"/>
              </a:rPr>
              <a:t>No historical information will be available to patients; however this is the programme pipeline for 2022 </a:t>
            </a:r>
            <a:r>
              <a:rPr lang="en-GB" sz="1200" dirty="0">
                <a:solidFill>
                  <a:srgbClr val="000000"/>
                </a:solidFill>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marR="238125" lvl="0" indent="-342900">
              <a:spcBef>
                <a:spcPts val="375"/>
              </a:spcBef>
              <a:spcAft>
                <a:spcPts val="750"/>
              </a:spcAft>
              <a:buFont typeface="Symbol" pitchFamily="2" charset="2"/>
              <a:buChar char=""/>
            </a:pPr>
            <a:r>
              <a:rPr lang="en-GB" sz="1200" dirty="0">
                <a:solidFill>
                  <a:srgbClr val="000000"/>
                </a:solidFill>
                <a:effectLst/>
                <a:latin typeface="Arial" panose="020B0604020202020204" pitchFamily="34" charset="0"/>
                <a:ea typeface="Times New Roman" panose="02020603050405020304" pitchFamily="18" charset="0"/>
              </a:rPr>
              <a:t>Patients will only see information from their current registered practice, previous practice information will not be available </a:t>
            </a:r>
            <a:endParaRPr lang="en-GB" sz="1200" dirty="0">
              <a:effectLst/>
              <a:latin typeface="Times New Roman" panose="02020603050405020304" pitchFamily="18" charset="0"/>
              <a:ea typeface="Times New Roman" panose="02020603050405020304" pitchFamily="18" charset="0"/>
            </a:endParaRPr>
          </a:p>
          <a:p>
            <a:pPr marL="342900" marR="238125" lvl="0" indent="-342900">
              <a:spcBef>
                <a:spcPts val="375"/>
              </a:spcBef>
              <a:spcAft>
                <a:spcPts val="750"/>
              </a:spcAft>
              <a:buFont typeface="Symbol" pitchFamily="2" charset="2"/>
              <a:buChar char=""/>
            </a:pPr>
            <a:r>
              <a:rPr lang="en-GB" sz="1200" dirty="0">
                <a:solidFill>
                  <a:srgbClr val="000000"/>
                </a:solidFill>
                <a:effectLst/>
                <a:latin typeface="Arial" panose="020B0604020202020204" pitchFamily="34" charset="0"/>
                <a:ea typeface="Times New Roman" panose="02020603050405020304" pitchFamily="18" charset="0"/>
              </a:rPr>
              <a:t>Patients will not have access to administrative tasks or communications between practice staff </a:t>
            </a:r>
            <a:endParaRPr lang="en-GB" sz="1200" dirty="0">
              <a:effectLst/>
              <a:latin typeface="Times New Roman" panose="02020603050405020304" pitchFamily="18" charset="0"/>
              <a:ea typeface="Times New Roman" panose="02020603050405020304" pitchFamily="18" charset="0"/>
            </a:endParaRPr>
          </a:p>
          <a:p>
            <a:pPr marL="342900" marR="238125" lvl="0" indent="-342900">
              <a:spcBef>
                <a:spcPts val="375"/>
              </a:spcBef>
              <a:spcAft>
                <a:spcPts val="750"/>
              </a:spcAft>
              <a:buFont typeface="Symbol" pitchFamily="2" charset="2"/>
              <a:buChar char=""/>
            </a:pPr>
            <a:r>
              <a:rPr lang="en-GB" sz="1200" dirty="0">
                <a:solidFill>
                  <a:srgbClr val="000000"/>
                </a:solidFill>
                <a:effectLst/>
                <a:latin typeface="Arial" panose="020B0604020202020204" pitchFamily="34" charset="0"/>
                <a:ea typeface="Times New Roman" panose="02020603050405020304" pitchFamily="18" charset="0"/>
              </a:rPr>
              <a:t>Patients get access to their future record by default and have access to all correspondence, SNOMED and free text information </a:t>
            </a:r>
            <a:endParaRPr lang="en-GB" sz="1200" dirty="0">
              <a:effectLst/>
              <a:latin typeface="Times New Roman" panose="02020603050405020304" pitchFamily="18" charset="0"/>
              <a:ea typeface="Times New Roman" panose="02020603050405020304" pitchFamily="18" charset="0"/>
            </a:endParaRPr>
          </a:p>
          <a:p>
            <a:pPr marL="342900" marR="238125" lvl="0" indent="-342900">
              <a:spcBef>
                <a:spcPts val="375"/>
              </a:spcBef>
              <a:spcAft>
                <a:spcPts val="750"/>
              </a:spcAft>
              <a:buFont typeface="Symbol" pitchFamily="2" charset="2"/>
              <a:buChar char=""/>
            </a:pPr>
            <a:r>
              <a:rPr lang="en-GB" sz="1200" dirty="0">
                <a:solidFill>
                  <a:srgbClr val="000000"/>
                </a:solidFill>
                <a:effectLst/>
                <a:latin typeface="Arial" panose="020B0604020202020204" pitchFamily="34" charset="0"/>
                <a:ea typeface="Times New Roman" panose="02020603050405020304" pitchFamily="18" charset="0"/>
              </a:rPr>
              <a:t>GPs can decline patients access to their own records in particular circumstances </a:t>
            </a:r>
            <a:endParaRPr lang="en-GB" sz="1200" dirty="0">
              <a:effectLst/>
              <a:latin typeface="Times New Roman" panose="02020603050405020304" pitchFamily="18" charset="0"/>
              <a:ea typeface="Times New Roman" panose="02020603050405020304" pitchFamily="18" charset="0"/>
            </a:endParaRPr>
          </a:p>
          <a:p>
            <a:pPr marL="342900" marR="238125" lvl="0" indent="-342900">
              <a:spcBef>
                <a:spcPts val="375"/>
              </a:spcBef>
              <a:spcAft>
                <a:spcPts val="750"/>
              </a:spcAft>
              <a:buFont typeface="Symbol" pitchFamily="2" charset="2"/>
              <a:buChar char=""/>
            </a:pPr>
            <a:r>
              <a:rPr lang="en-GB" sz="1200" dirty="0">
                <a:solidFill>
                  <a:srgbClr val="000000"/>
                </a:solidFill>
                <a:effectLst/>
                <a:latin typeface="Arial" panose="020B0604020202020204" pitchFamily="34" charset="0"/>
                <a:ea typeface="Times New Roman" panose="02020603050405020304" pitchFamily="18" charset="0"/>
              </a:rPr>
              <a:t>Under 16 will not be able to see their record unless the GP gives access. </a:t>
            </a:r>
            <a:endParaRPr lang="en-GB" sz="1200" dirty="0">
              <a:effectLst/>
              <a:latin typeface="Times New Roman" panose="02020603050405020304" pitchFamily="18" charset="0"/>
              <a:ea typeface="Times New Roman" panose="02020603050405020304" pitchFamily="18" charset="0"/>
            </a:endParaRPr>
          </a:p>
          <a:p>
            <a:pPr marL="342900" marR="238125" lvl="0" indent="-342900" fontAlgn="base">
              <a:spcBef>
                <a:spcPts val="375"/>
              </a:spcBef>
              <a:spcAft>
                <a:spcPts val="750"/>
              </a:spcAft>
              <a:buFont typeface="Symbol" pitchFamily="2" charset="2"/>
              <a:buChar char=""/>
            </a:pPr>
            <a:r>
              <a:rPr lang="en-GB" sz="1200" dirty="0">
                <a:solidFill>
                  <a:srgbClr val="000000"/>
                </a:solidFill>
                <a:effectLst/>
                <a:latin typeface="Arial" panose="020B0604020202020204" pitchFamily="34" charset="0"/>
                <a:ea typeface="Times New Roman" panose="02020603050405020304" pitchFamily="18" charset="0"/>
              </a:rPr>
              <a:t>If a patient moves practice they will only have full record access from the date they register with the new practice and will lose access to historic data. </a:t>
            </a:r>
            <a:endParaRPr lang="en-GB" sz="1200" dirty="0">
              <a:effectLst/>
              <a:latin typeface="Times New Roman" panose="02020603050405020304" pitchFamily="18" charset="0"/>
              <a:ea typeface="Times New Roman" panose="02020603050405020304" pitchFamily="18" charset="0"/>
            </a:endParaRPr>
          </a:p>
          <a:p>
            <a:pPr marL="457200" marR="238125" fontAlgn="base">
              <a:spcBef>
                <a:spcPts val="375"/>
              </a:spcBef>
              <a:spcAft>
                <a:spcPts val="750"/>
              </a:spcAft>
            </a:pPr>
            <a:r>
              <a:rPr lang="en-GB" sz="1200" dirty="0">
                <a:solidFill>
                  <a:srgbClr val="212121"/>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457200" marR="238125" fontAlgn="base">
              <a:spcBef>
                <a:spcPts val="375"/>
              </a:spcBef>
              <a:spcAft>
                <a:spcPts val="750"/>
              </a:spcAft>
            </a:pPr>
            <a:r>
              <a:rPr lang="en-GB" sz="1200" b="1" u="sng" dirty="0">
                <a:solidFill>
                  <a:srgbClr val="212121"/>
                </a:solidFill>
                <a:effectLst/>
                <a:latin typeface="Arial" panose="020B0604020202020204" pitchFamily="34" charset="0"/>
                <a:ea typeface="Times New Roman" panose="02020603050405020304" pitchFamily="18" charset="0"/>
              </a:rPr>
              <a:t>Safeguarding</a:t>
            </a:r>
            <a:endParaRPr lang="en-GB" sz="1200" dirty="0">
              <a:effectLst/>
              <a:latin typeface="Times New Roman" panose="02020603050405020304" pitchFamily="18" charset="0"/>
              <a:ea typeface="Times New Roman" panose="02020603050405020304" pitchFamily="18" charset="0"/>
            </a:endParaRPr>
          </a:p>
          <a:p>
            <a:pPr marL="342900" marR="238125" lvl="0" indent="-342900">
              <a:spcBef>
                <a:spcPts val="375"/>
              </a:spcBef>
              <a:spcAft>
                <a:spcPts val="750"/>
              </a:spcAft>
              <a:buFont typeface="Symbol" pitchFamily="2" charset="2"/>
              <a:buChar char=""/>
            </a:pPr>
            <a:r>
              <a:rPr lang="en-GB" sz="1200" dirty="0">
                <a:solidFill>
                  <a:srgbClr val="000000"/>
                </a:solidFill>
                <a:effectLst/>
                <a:latin typeface="Arial" panose="020B0604020202020204" pitchFamily="34" charset="0"/>
                <a:ea typeface="Times New Roman" panose="02020603050405020304" pitchFamily="18" charset="0"/>
              </a:rPr>
              <a:t>For vulnerable adults it may be appropriate to redact or prevent specific information entered into the GP medical record from being shared within the patient's access and view. To help manage these situations, further materials are being produced in collaboration with the Royal College of General Practitioners and safeguarding experts. </a:t>
            </a:r>
            <a:endParaRPr lang="en-GB" sz="1200" dirty="0">
              <a:effectLst/>
              <a:latin typeface="Times New Roman" panose="02020603050405020304" pitchFamily="18" charset="0"/>
              <a:ea typeface="Times New Roman" panose="02020603050405020304" pitchFamily="18" charset="0"/>
            </a:endParaRPr>
          </a:p>
        </p:txBody>
      </p:sp>
      <p:sp>
        <p:nvSpPr>
          <p:cNvPr id="4" name="Footer Placeholder 4">
            <a:extLst>
              <a:ext uri="{FF2B5EF4-FFF2-40B4-BE49-F238E27FC236}">
                <a16:creationId xmlns:a16="http://schemas.microsoft.com/office/drawing/2014/main" id="{8A3A5170-5C72-1035-CB40-4A103B1B3EDD}"/>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392208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C991-5456-6927-D67A-F599AC2B49DB}"/>
              </a:ext>
            </a:extLst>
          </p:cNvPr>
          <p:cNvSpPr>
            <a:spLocks noGrp="1"/>
          </p:cNvSpPr>
          <p:nvPr>
            <p:ph type="title"/>
          </p:nvPr>
        </p:nvSpPr>
        <p:spPr/>
        <p:txBody>
          <a:bodyPr/>
          <a:lstStyle/>
          <a:p>
            <a:r>
              <a:rPr lang="en-US" dirty="0"/>
              <a:t>Pitfalls</a:t>
            </a:r>
          </a:p>
        </p:txBody>
      </p:sp>
      <p:sp>
        <p:nvSpPr>
          <p:cNvPr id="5" name="TextBox 4">
            <a:extLst>
              <a:ext uri="{FF2B5EF4-FFF2-40B4-BE49-F238E27FC236}">
                <a16:creationId xmlns:a16="http://schemas.microsoft.com/office/drawing/2014/main" id="{482A147F-466E-42CA-3FA4-9216C5593EB0}"/>
              </a:ext>
            </a:extLst>
          </p:cNvPr>
          <p:cNvSpPr txBox="1"/>
          <p:nvPr/>
        </p:nvSpPr>
        <p:spPr>
          <a:xfrm>
            <a:off x="827584" y="1628800"/>
            <a:ext cx="6858000" cy="4688784"/>
          </a:xfrm>
          <a:prstGeom prst="rect">
            <a:avLst/>
          </a:prstGeom>
          <a:noFill/>
        </p:spPr>
        <p:txBody>
          <a:bodyPr wrap="square">
            <a:spAutoFit/>
          </a:bodyPr>
          <a:lstStyle/>
          <a:p>
            <a:pPr lvl="0">
              <a:lnSpc>
                <a:spcPct val="107000"/>
              </a:lnSpc>
            </a:pPr>
            <a:r>
              <a:rPr lang="en-GB" sz="1800" dirty="0">
                <a:effectLst/>
                <a:latin typeface="Verdana" panose="020B0604030504040204" pitchFamily="34" charset="0"/>
                <a:ea typeface="Calibri" panose="020F0502020204030204" pitchFamily="34" charset="0"/>
                <a:cs typeface="Times New Roman" panose="02020603050405020304" pitchFamily="18" charset="0"/>
              </a:rPr>
              <a:t>We need to be vigilant to hide stuff (make non-visible) </a:t>
            </a:r>
            <a:r>
              <a:rPr lang="en-GB" sz="1800" i="1" dirty="0">
                <a:effectLst/>
                <a:latin typeface="Verdana" panose="020B0604030504040204" pitchFamily="34" charset="0"/>
                <a:ea typeface="Calibri" panose="020F0502020204030204" pitchFamily="34" charset="0"/>
                <a:cs typeface="Times New Roman" panose="02020603050405020304" pitchFamily="18" charset="0"/>
              </a:rPr>
              <a:t>as we file it.</a:t>
            </a:r>
            <a:br>
              <a:rPr lang="en-GB" sz="1800" i="1" dirty="0">
                <a:effectLst/>
                <a:latin typeface="Verdana" panose="020B0604030504040204" pitchFamily="34" charset="0"/>
                <a:ea typeface="Calibri" panose="020F0502020204030204" pitchFamily="34" charset="0"/>
                <a:cs typeface="Times New Roman" panose="02020603050405020304" pitchFamily="18" charset="0"/>
              </a:rPr>
            </a:br>
            <a:br>
              <a:rPr lang="en-GB" sz="1800" i="1" dirty="0">
                <a:effectLst/>
                <a:latin typeface="Verdana" panose="020B0604030504040204" pitchFamily="34" charset="0"/>
                <a:ea typeface="Calibri" panose="020F0502020204030204" pitchFamily="34" charset="0"/>
                <a:cs typeface="Times New Roman" panose="02020603050405020304" pitchFamily="18" charset="0"/>
              </a:rPr>
            </a:br>
            <a:r>
              <a:rPr lang="en-GB" i="1" dirty="0">
                <a:latin typeface="Verdana" panose="020B0604030504040204" pitchFamily="34" charset="0"/>
                <a:ea typeface="Calibri" panose="020F0502020204030204" pitchFamily="34" charset="0"/>
                <a:cs typeface="Times New Roman" panose="02020603050405020304" pitchFamily="18" charset="0"/>
              </a:rPr>
              <a:t>R</a:t>
            </a:r>
            <a:r>
              <a:rPr lang="en-GB" sz="1800" dirty="0">
                <a:effectLst/>
                <a:latin typeface="Verdana" panose="020B0604030504040204" pitchFamily="34" charset="0"/>
                <a:ea typeface="Calibri" panose="020F0502020204030204" pitchFamily="34" charset="0"/>
                <a:cs typeface="Times New Roman" panose="02020603050405020304" pitchFamily="18" charset="0"/>
              </a:rPr>
              <a:t>emember to hide where appropriate:</a:t>
            </a:r>
            <a:br>
              <a:rPr lang="en-GB" sz="1800" dirty="0">
                <a:effectLst/>
                <a:latin typeface="Verdana" panose="020B0604030504040204" pitchFamily="34" charset="0"/>
                <a:ea typeface="Calibri" panose="020F0502020204030204" pitchFamily="34" charset="0"/>
                <a:cs typeface="Times New Roman" panose="02020603050405020304" pitchFamily="18" charset="0"/>
              </a:rPr>
            </a:b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n-GB" sz="1600" dirty="0">
                <a:effectLst/>
                <a:latin typeface="Verdana" panose="020B0604030504040204" pitchFamily="34" charset="0"/>
                <a:ea typeface="Calibri" panose="020F0502020204030204" pitchFamily="34" charset="0"/>
                <a:cs typeface="Times New Roman" panose="02020603050405020304" pitchFamily="18" charset="0"/>
              </a:rPr>
              <a:t>Results downloaded from ICE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n-GB" sz="1600" dirty="0">
                <a:effectLst/>
                <a:latin typeface="Verdana" panose="020B0604030504040204" pitchFamily="34" charset="0"/>
                <a:ea typeface="Calibri" panose="020F0502020204030204" pitchFamily="34" charset="0"/>
                <a:cs typeface="Times New Roman" panose="02020603050405020304" pitchFamily="18" charset="0"/>
              </a:rPr>
              <a:t>Discharge summaries with distressing information or diagnosis, until you have discussed it with the patient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n-GB" sz="1600" dirty="0">
                <a:effectLst/>
                <a:latin typeface="Verdana" panose="020B0604030504040204" pitchFamily="34" charset="0"/>
                <a:ea typeface="Calibri" panose="020F0502020204030204" pitchFamily="34" charset="0"/>
                <a:cs typeface="Times New Roman" panose="02020603050405020304" pitchFamily="18" charset="0"/>
              </a:rPr>
              <a:t>Correspondence which clearly shows a colleague’s email address, or mobile phone number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n-GB" sz="1600" dirty="0">
                <a:effectLst/>
                <a:latin typeface="Verdana" panose="020B0604030504040204" pitchFamily="34" charset="0"/>
                <a:ea typeface="Calibri" panose="020F0502020204030204" pitchFamily="34" charset="0"/>
                <a:cs typeface="Times New Roman" panose="02020603050405020304" pitchFamily="18" charset="0"/>
              </a:rPr>
              <a:t>Everything safeguarding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n-GB" sz="1600" dirty="0">
                <a:effectLst/>
                <a:latin typeface="Verdana" panose="020B0604030504040204" pitchFamily="34" charset="0"/>
                <a:ea typeface="Calibri" panose="020F0502020204030204" pitchFamily="34" charset="0"/>
                <a:cs typeface="Times New Roman" panose="02020603050405020304" pitchFamily="18" charset="0"/>
              </a:rPr>
              <a:t>Results that you don’t want the patient to see before you have discussed it with them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n-GB" sz="1600" dirty="0">
                <a:effectLst/>
                <a:latin typeface="Verdana" panose="020B0604030504040204" pitchFamily="34" charset="0"/>
                <a:ea typeface="Calibri" panose="020F0502020204030204" pitchFamily="34" charset="0"/>
                <a:cs typeface="Times New Roman" panose="02020603050405020304" pitchFamily="18" charset="0"/>
              </a:rPr>
              <a:t>Letters provided in confidence from family member/neighbours etc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itchFamily="2" charset="2"/>
              <a:buChar char=""/>
            </a:pPr>
            <a:r>
              <a:rPr lang="en-GB" sz="1600" dirty="0">
                <a:effectLst/>
                <a:latin typeface="Verdana" panose="020B0604030504040204" pitchFamily="34" charset="0"/>
                <a:ea typeface="Calibri" panose="020F0502020204030204" pitchFamily="34" charset="0"/>
                <a:cs typeface="Times New Roman" panose="02020603050405020304" pitchFamily="18" charset="0"/>
              </a:rPr>
              <a:t>Documents containing personal data about another person (3</a:t>
            </a:r>
            <a:r>
              <a:rPr lang="en-GB" sz="1600" baseline="30000" dirty="0">
                <a:effectLst/>
                <a:latin typeface="Verdana" panose="020B0604030504040204" pitchFamily="34" charset="0"/>
                <a:ea typeface="Calibri" panose="020F0502020204030204" pitchFamily="34" charset="0"/>
                <a:cs typeface="Times New Roman" panose="02020603050405020304" pitchFamily="18" charset="0"/>
              </a:rPr>
              <a:t>rd</a:t>
            </a:r>
            <a:r>
              <a:rPr lang="en-GB" sz="1600" dirty="0">
                <a:effectLst/>
                <a:latin typeface="Verdana" panose="020B0604030504040204" pitchFamily="34" charset="0"/>
                <a:ea typeface="Calibri" panose="020F0502020204030204" pitchFamily="34" charset="0"/>
                <a:cs typeface="Times New Roman" panose="02020603050405020304" pitchFamily="18" charset="0"/>
              </a:rPr>
              <a:t> party information)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429D91ED-CACF-A6E8-197E-838FF915C56B}"/>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73119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18245-8C84-B85B-3A88-75EC83D1BDD7}"/>
              </a:ext>
            </a:extLst>
          </p:cNvPr>
          <p:cNvSpPr>
            <a:spLocks noGrp="1"/>
          </p:cNvSpPr>
          <p:nvPr>
            <p:ph type="title"/>
          </p:nvPr>
        </p:nvSpPr>
        <p:spPr/>
        <p:txBody>
          <a:bodyPr/>
          <a:lstStyle/>
          <a:p>
            <a:r>
              <a:rPr lang="en-US" dirty="0"/>
              <a:t>NHSE Advice</a:t>
            </a:r>
          </a:p>
        </p:txBody>
      </p:sp>
      <p:sp>
        <p:nvSpPr>
          <p:cNvPr id="5" name="TextBox 4">
            <a:extLst>
              <a:ext uri="{FF2B5EF4-FFF2-40B4-BE49-F238E27FC236}">
                <a16:creationId xmlns:a16="http://schemas.microsoft.com/office/drawing/2014/main" id="{FF9E61E6-D4A0-34E2-5431-EF2334DEDADF}"/>
              </a:ext>
            </a:extLst>
          </p:cNvPr>
          <p:cNvSpPr txBox="1"/>
          <p:nvPr/>
        </p:nvSpPr>
        <p:spPr>
          <a:xfrm>
            <a:off x="482600" y="1556792"/>
            <a:ext cx="7686600" cy="3990836"/>
          </a:xfrm>
          <a:prstGeom prst="rect">
            <a:avLst/>
          </a:prstGeom>
          <a:noFill/>
        </p:spPr>
        <p:txBody>
          <a:bodyPr wrap="square">
            <a:spAutoFit/>
          </a:bodyPr>
          <a:lstStyle/>
          <a:p>
            <a:pPr>
              <a:spcAft>
                <a:spcPts val="750"/>
              </a:spcAft>
            </a:pPr>
            <a:r>
              <a:rPr lang="en-GB" sz="1600" dirty="0">
                <a:solidFill>
                  <a:srgbClr val="000000"/>
                </a:solidFill>
                <a:effectLst/>
                <a:latin typeface="ArialMT"/>
                <a:ea typeface="Calibri" panose="020F0502020204030204" pitchFamily="34" charset="0"/>
                <a:cs typeface="Times New Roman" panose="02020603050405020304" pitchFamily="18" charset="0"/>
              </a:rPr>
              <a:t>NHS England eventually published their </a:t>
            </a:r>
            <a:r>
              <a:rPr lang="en-GB" sz="1600" dirty="0">
                <a:solidFill>
                  <a:srgbClr val="DA4453"/>
                </a:solidFill>
                <a:effectLst/>
                <a:latin typeface="ArialMT"/>
                <a:ea typeface="Calibri" panose="020F0502020204030204" pitchFamily="34" charset="0"/>
                <a:cs typeface="Times New Roman" panose="02020603050405020304" pitchFamily="18" charset="0"/>
                <a:hlinkClick r:id="rId2"/>
              </a:rPr>
              <a:t>clinical safety report with a hazard log on the NHS Futures website</a:t>
            </a:r>
            <a:r>
              <a:rPr lang="en-GB" sz="1600" dirty="0">
                <a:solidFill>
                  <a:srgbClr val="000000"/>
                </a:solidFill>
                <a:effectLst/>
                <a:latin typeface="ArialMT"/>
                <a:ea typeface="Calibri" panose="020F0502020204030204" pitchFamily="34" charset="0"/>
                <a:cs typeface="Times New Roman" panose="02020603050405020304" pitchFamily="18" charset="0"/>
              </a:rPr>
              <a:t> on the </a:t>
            </a:r>
            <a:r>
              <a:rPr lang="en-GB" sz="1600" dirty="0">
                <a:solidFill>
                  <a:srgbClr val="FF0000"/>
                </a:solidFill>
                <a:effectLst/>
                <a:latin typeface="ArialMT"/>
                <a:ea typeface="Calibri" panose="020F0502020204030204" pitchFamily="34" charset="0"/>
                <a:cs typeface="Times New Roman" panose="02020603050405020304" pitchFamily="18" charset="0"/>
              </a:rPr>
              <a:t>6th September 2022. </a:t>
            </a:r>
          </a:p>
          <a:p>
            <a:pPr>
              <a:spcAft>
                <a:spcPts val="750"/>
              </a:spcAft>
            </a:pPr>
            <a:r>
              <a:rPr lang="en-GB" sz="1600" dirty="0">
                <a:solidFill>
                  <a:srgbClr val="000000"/>
                </a:solidFill>
                <a:effectLst/>
                <a:latin typeface="ArialMT"/>
                <a:ea typeface="Calibri" panose="020F0502020204030204" pitchFamily="34" charset="0"/>
                <a:cs typeface="Times New Roman" panose="02020603050405020304" pitchFamily="18" charset="0"/>
              </a:rPr>
              <a:t>Reviewing this, it is clear that NHS England has put the mitigation for any risk in the control of the GP Practice with requirements such:</a:t>
            </a:r>
          </a:p>
          <a:p>
            <a:pPr>
              <a:spcAft>
                <a:spcPts val="750"/>
              </a:spcAft>
            </a:pPr>
            <a:br>
              <a:rPr lang="en-GB" sz="1600" dirty="0">
                <a:solidFill>
                  <a:srgbClr val="000000"/>
                </a:solidFill>
                <a:effectLst/>
                <a:latin typeface="ArialMT"/>
                <a:ea typeface="Calibri" panose="020F0502020204030204" pitchFamily="34" charset="0"/>
                <a:cs typeface="Times New Roman" panose="02020603050405020304" pitchFamily="18" charset="0"/>
              </a:rPr>
            </a:br>
            <a:r>
              <a:rPr lang="en-GB" sz="1600" dirty="0">
                <a:solidFill>
                  <a:srgbClr val="000000"/>
                </a:solidFill>
                <a:effectLst/>
                <a:latin typeface="ArialMT"/>
                <a:ea typeface="Calibri" panose="020F0502020204030204" pitchFamily="34" charset="0"/>
                <a:cs typeface="Times New Roman" panose="02020603050405020304" pitchFamily="18" charset="0"/>
              </a:rPr>
              <a:t>– creating redaction policies and a standard operating procedures</a:t>
            </a:r>
            <a:br>
              <a:rPr lang="en-GB" sz="1600" dirty="0">
                <a:solidFill>
                  <a:srgbClr val="000000"/>
                </a:solidFill>
                <a:effectLst/>
                <a:latin typeface="ArialMT"/>
                <a:ea typeface="Calibri" panose="020F0502020204030204" pitchFamily="34" charset="0"/>
                <a:cs typeface="Times New Roman" panose="02020603050405020304" pitchFamily="18" charset="0"/>
              </a:rPr>
            </a:br>
            <a:r>
              <a:rPr lang="en-GB" sz="1600" dirty="0">
                <a:solidFill>
                  <a:srgbClr val="000000"/>
                </a:solidFill>
                <a:effectLst/>
                <a:latin typeface="ArialMT"/>
                <a:ea typeface="Calibri" panose="020F0502020204030204" pitchFamily="34" charset="0"/>
                <a:cs typeface="Times New Roman" panose="02020603050405020304" pitchFamily="18" charset="0"/>
              </a:rPr>
              <a:t>– communicate changes to all practice staff</a:t>
            </a:r>
            <a:br>
              <a:rPr lang="en-GB" sz="1600" dirty="0">
                <a:solidFill>
                  <a:srgbClr val="000000"/>
                </a:solidFill>
                <a:effectLst/>
                <a:latin typeface="ArialMT"/>
                <a:ea typeface="Calibri" panose="020F0502020204030204" pitchFamily="34" charset="0"/>
                <a:cs typeface="Times New Roman" panose="02020603050405020304" pitchFamily="18" charset="0"/>
              </a:rPr>
            </a:br>
            <a:r>
              <a:rPr lang="en-GB" sz="1600" dirty="0">
                <a:solidFill>
                  <a:srgbClr val="000000"/>
                </a:solidFill>
                <a:effectLst/>
                <a:latin typeface="ArialMT"/>
                <a:ea typeface="Calibri" panose="020F0502020204030204" pitchFamily="34" charset="0"/>
                <a:cs typeface="Times New Roman" panose="02020603050405020304" pitchFamily="18" charset="0"/>
              </a:rPr>
              <a:t>– communicate to patients to raise awareness of the changes coming into effect</a:t>
            </a:r>
            <a:br>
              <a:rPr lang="en-GB" sz="1600" dirty="0">
                <a:solidFill>
                  <a:srgbClr val="000000"/>
                </a:solidFill>
                <a:effectLst/>
                <a:latin typeface="ArialMT"/>
                <a:ea typeface="Calibri" panose="020F0502020204030204" pitchFamily="34" charset="0"/>
                <a:cs typeface="Times New Roman" panose="02020603050405020304" pitchFamily="18" charset="0"/>
              </a:rPr>
            </a:br>
            <a:r>
              <a:rPr lang="en-GB" sz="1600" dirty="0">
                <a:solidFill>
                  <a:srgbClr val="000000"/>
                </a:solidFill>
                <a:effectLst/>
                <a:latin typeface="ArialMT"/>
                <a:ea typeface="Calibri" panose="020F0502020204030204" pitchFamily="34" charset="0"/>
                <a:cs typeface="Times New Roman" panose="02020603050405020304" pitchFamily="18" charset="0"/>
              </a:rPr>
              <a:t>– identify vulnerable patients and add them to an exceptional circumstances list </a:t>
            </a:r>
            <a:br>
              <a:rPr lang="en-GB" sz="1600" dirty="0">
                <a:solidFill>
                  <a:srgbClr val="000000"/>
                </a:solidFill>
                <a:effectLst/>
                <a:latin typeface="ArialMT"/>
                <a:ea typeface="Calibri" panose="020F0502020204030204" pitchFamily="34" charset="0"/>
                <a:cs typeface="Times New Roman" panose="02020603050405020304" pitchFamily="18" charset="0"/>
              </a:rPr>
            </a:br>
            <a:r>
              <a:rPr lang="en-GB" sz="1600" dirty="0">
                <a:solidFill>
                  <a:srgbClr val="000000"/>
                </a:solidFill>
                <a:effectLst/>
                <a:latin typeface="ArialMT"/>
                <a:ea typeface="Calibri" panose="020F0502020204030204" pitchFamily="34" charset="0"/>
                <a:cs typeface="Times New Roman" panose="02020603050405020304" pitchFamily="18" charset="0"/>
              </a:rPr>
              <a:t>– to review filing of letters to ensure harmful documentation is not made available</a:t>
            </a:r>
            <a:br>
              <a:rPr lang="en-GB" sz="1600" dirty="0">
                <a:solidFill>
                  <a:srgbClr val="000000"/>
                </a:solidFill>
                <a:effectLst/>
                <a:latin typeface="ArialMT"/>
                <a:ea typeface="Calibri" panose="020F0502020204030204" pitchFamily="34" charset="0"/>
                <a:cs typeface="Times New Roman" panose="02020603050405020304" pitchFamily="18" charset="0"/>
              </a:rPr>
            </a:br>
            <a:r>
              <a:rPr lang="en-GB" sz="1600" dirty="0">
                <a:solidFill>
                  <a:srgbClr val="000000"/>
                </a:solidFill>
                <a:effectLst/>
                <a:latin typeface="ArialMT"/>
                <a:ea typeface="Calibri" panose="020F0502020204030204" pitchFamily="34" charset="0"/>
                <a:cs typeface="Times New Roman" panose="02020603050405020304" pitchFamily="18" charset="0"/>
              </a:rPr>
              <a:t>– proactively review every patient at each consultation to identify if redaction required</a:t>
            </a:r>
            <a:br>
              <a:rPr lang="en-GB" sz="1600" dirty="0">
                <a:solidFill>
                  <a:srgbClr val="000000"/>
                </a:solidFill>
                <a:effectLst/>
                <a:latin typeface="ArialMT"/>
                <a:ea typeface="Calibri" panose="020F0502020204030204" pitchFamily="34" charset="0"/>
                <a:cs typeface="Times New Roman" panose="02020603050405020304" pitchFamily="18" charset="0"/>
              </a:rPr>
            </a:br>
            <a:r>
              <a:rPr lang="en-GB" sz="1600" dirty="0">
                <a:solidFill>
                  <a:srgbClr val="000000"/>
                </a:solidFill>
                <a:effectLst/>
                <a:latin typeface="ArialMT"/>
                <a:ea typeface="Calibri" panose="020F0502020204030204" pitchFamily="34" charset="0"/>
                <a:cs typeface="Times New Roman" panose="02020603050405020304" pitchFamily="18" charset="0"/>
              </a:rPr>
              <a:t>– engage with locum agencies to ensure locum and bank staff are aware of changes</a:t>
            </a:r>
            <a:br>
              <a:rPr lang="en-GB" sz="1600" dirty="0">
                <a:solidFill>
                  <a:srgbClr val="000000"/>
                </a:solidFill>
                <a:effectLst/>
                <a:latin typeface="ArialMT"/>
                <a:ea typeface="Calibri" panose="020F0502020204030204" pitchFamily="34" charset="0"/>
                <a:cs typeface="Times New Roman" panose="02020603050405020304" pitchFamily="18" charset="0"/>
              </a:rPr>
            </a:br>
            <a:r>
              <a:rPr lang="en-GB" sz="1600" dirty="0">
                <a:solidFill>
                  <a:srgbClr val="000000"/>
                </a:solidFill>
                <a:effectLst/>
                <a:latin typeface="ArialMT"/>
                <a:ea typeface="Calibri" panose="020F0502020204030204" pitchFamily="34" charset="0"/>
                <a:cs typeface="Times New Roman" panose="02020603050405020304" pitchFamily="18" charset="0"/>
              </a:rPr>
              <a:t>– report system faults to system suppliers and the national programme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6251E22A-BF3B-A158-7673-576DB4B49C52}"/>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156075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7C29-080D-A299-DBDB-A02CC12CBA7E}"/>
              </a:ext>
            </a:extLst>
          </p:cNvPr>
          <p:cNvSpPr>
            <a:spLocks noGrp="1"/>
          </p:cNvSpPr>
          <p:nvPr>
            <p:ph type="title"/>
          </p:nvPr>
        </p:nvSpPr>
        <p:spPr/>
        <p:txBody>
          <a:bodyPr/>
          <a:lstStyle/>
          <a:p>
            <a:r>
              <a:rPr lang="en-US" dirty="0"/>
              <a:t>NHSE continued</a:t>
            </a:r>
          </a:p>
        </p:txBody>
      </p:sp>
      <p:sp>
        <p:nvSpPr>
          <p:cNvPr id="5" name="TextBox 4">
            <a:extLst>
              <a:ext uri="{FF2B5EF4-FFF2-40B4-BE49-F238E27FC236}">
                <a16:creationId xmlns:a16="http://schemas.microsoft.com/office/drawing/2014/main" id="{59FCB632-9193-04DA-8F28-BD578AC0F79F}"/>
              </a:ext>
            </a:extLst>
          </p:cNvPr>
          <p:cNvSpPr txBox="1"/>
          <p:nvPr/>
        </p:nvSpPr>
        <p:spPr>
          <a:xfrm>
            <a:off x="611560" y="1556792"/>
            <a:ext cx="8100640" cy="4729500"/>
          </a:xfrm>
          <a:prstGeom prst="rect">
            <a:avLst/>
          </a:prstGeom>
          <a:noFill/>
        </p:spPr>
        <p:txBody>
          <a:bodyPr wrap="square">
            <a:spAutoFit/>
          </a:bodyPr>
          <a:lstStyle/>
          <a:p>
            <a:pPr>
              <a:spcAft>
                <a:spcPts val="750"/>
              </a:spcAft>
            </a:pPr>
            <a:r>
              <a:rPr lang="en-GB" sz="1800" dirty="0">
                <a:solidFill>
                  <a:srgbClr val="000000"/>
                </a:solidFill>
                <a:effectLst/>
                <a:latin typeface="ArialMT"/>
                <a:ea typeface="Calibri" panose="020F0502020204030204" pitchFamily="34" charset="0"/>
                <a:cs typeface="Times New Roman" panose="02020603050405020304" pitchFamily="18" charset="0"/>
              </a:rPr>
              <a:t>In addition, NHS England have asked GP practices to review the clinical safety case reports from the system suppliers and obtaining these have been challenging but having obtained these, the clinical systems again have mitigated risk by asking GP practices to:</a:t>
            </a:r>
          </a:p>
          <a:p>
            <a:pPr>
              <a:spcAft>
                <a:spcPts val="750"/>
              </a:spcAft>
            </a:pPr>
            <a:br>
              <a:rPr lang="en-GB" sz="1800" dirty="0">
                <a:solidFill>
                  <a:srgbClr val="000000"/>
                </a:solidFill>
                <a:effectLst/>
                <a:latin typeface="ArialMT"/>
                <a:ea typeface="Calibri" panose="020F0502020204030204" pitchFamily="34" charset="0"/>
                <a:cs typeface="Times New Roman" panose="02020603050405020304" pitchFamily="18" charset="0"/>
              </a:rPr>
            </a:br>
            <a:r>
              <a:rPr lang="en-GB" sz="1800" dirty="0">
                <a:solidFill>
                  <a:srgbClr val="000000"/>
                </a:solidFill>
                <a:effectLst/>
                <a:latin typeface="ArialMT"/>
                <a:ea typeface="Calibri" panose="020F0502020204030204" pitchFamily="34" charset="0"/>
                <a:cs typeface="Times New Roman" panose="02020603050405020304" pitchFamily="18" charset="0"/>
              </a:rPr>
              <a:t>make local decisions regarding prospective record access as the data controller</a:t>
            </a:r>
            <a:br>
              <a:rPr lang="en-GB" sz="1800" dirty="0">
                <a:solidFill>
                  <a:srgbClr val="000000"/>
                </a:solidFill>
                <a:effectLst/>
                <a:latin typeface="ArialMT"/>
                <a:ea typeface="Calibri" panose="020F0502020204030204" pitchFamily="34" charset="0"/>
                <a:cs typeface="Times New Roman" panose="02020603050405020304" pitchFamily="18" charset="0"/>
              </a:rPr>
            </a:br>
            <a:r>
              <a:rPr lang="en-GB" sz="1800" dirty="0">
                <a:solidFill>
                  <a:srgbClr val="000000"/>
                </a:solidFill>
                <a:effectLst/>
                <a:latin typeface="ArialMT"/>
                <a:ea typeface="Calibri" panose="020F0502020204030204" pitchFamily="34" charset="0"/>
                <a:cs typeface="Times New Roman" panose="02020603050405020304" pitchFamily="18" charset="0"/>
              </a:rPr>
              <a:t>provide staff training</a:t>
            </a:r>
            <a:br>
              <a:rPr lang="en-GB" sz="1800" dirty="0">
                <a:solidFill>
                  <a:srgbClr val="000000"/>
                </a:solidFill>
                <a:effectLst/>
                <a:latin typeface="ArialMT"/>
                <a:ea typeface="Calibri" panose="020F0502020204030204" pitchFamily="34" charset="0"/>
                <a:cs typeface="Times New Roman" panose="02020603050405020304" pitchFamily="18" charset="0"/>
              </a:rPr>
            </a:br>
            <a:r>
              <a:rPr lang="en-GB" sz="1800" dirty="0">
                <a:solidFill>
                  <a:srgbClr val="000000"/>
                </a:solidFill>
                <a:effectLst/>
                <a:latin typeface="ArialMT"/>
                <a:ea typeface="Calibri" panose="020F0502020204030204" pitchFamily="34" charset="0"/>
                <a:cs typeface="Times New Roman" panose="02020603050405020304" pitchFamily="18" charset="0"/>
              </a:rPr>
              <a:t>check patients’ identification in case the patient care record is viewed by another person</a:t>
            </a:r>
            <a:br>
              <a:rPr lang="en-GB" sz="1800" dirty="0">
                <a:solidFill>
                  <a:srgbClr val="000000"/>
                </a:solidFill>
                <a:effectLst/>
                <a:latin typeface="ArialMT"/>
                <a:ea typeface="Calibri" panose="020F0502020204030204" pitchFamily="34" charset="0"/>
                <a:cs typeface="Times New Roman" panose="02020603050405020304" pitchFamily="18" charset="0"/>
              </a:rPr>
            </a:br>
            <a:r>
              <a:rPr lang="en-GB" sz="1800" dirty="0">
                <a:solidFill>
                  <a:srgbClr val="000000"/>
                </a:solidFill>
                <a:effectLst/>
                <a:latin typeface="ArialMT"/>
                <a:ea typeface="Calibri" panose="020F0502020204030204" pitchFamily="34" charset="0"/>
                <a:cs typeface="Times New Roman" panose="02020603050405020304" pitchFamily="18" charset="0"/>
              </a:rPr>
              <a:t>make Gillick / Fraser competence clinical decisions on an individual basis</a:t>
            </a:r>
            <a:br>
              <a:rPr lang="en-GB" sz="1800" dirty="0">
                <a:solidFill>
                  <a:srgbClr val="000000"/>
                </a:solidFill>
                <a:effectLst/>
                <a:latin typeface="ArialMT"/>
                <a:ea typeface="Calibri" panose="020F0502020204030204" pitchFamily="34" charset="0"/>
                <a:cs typeface="Times New Roman" panose="02020603050405020304" pitchFamily="18" charset="0"/>
              </a:rPr>
            </a:br>
            <a:r>
              <a:rPr lang="en-GB" sz="1800" dirty="0">
                <a:solidFill>
                  <a:srgbClr val="000000"/>
                </a:solidFill>
                <a:effectLst/>
                <a:latin typeface="ArialMT"/>
                <a:ea typeface="Calibri" panose="020F0502020204030204" pitchFamily="34" charset="0"/>
                <a:cs typeface="Times New Roman" panose="02020603050405020304" pitchFamily="18" charset="0"/>
              </a:rPr>
              <a:t>practice due diligence in entering data</a:t>
            </a:r>
            <a:br>
              <a:rPr lang="en-GB" sz="1800" dirty="0">
                <a:solidFill>
                  <a:srgbClr val="000000"/>
                </a:solidFill>
                <a:effectLst/>
                <a:latin typeface="ArialMT"/>
                <a:ea typeface="Calibri" panose="020F0502020204030204" pitchFamily="34" charset="0"/>
                <a:cs typeface="Times New Roman" panose="02020603050405020304" pitchFamily="18" charset="0"/>
              </a:rPr>
            </a:br>
            <a:r>
              <a:rPr lang="en-GB" sz="1800" dirty="0">
                <a:solidFill>
                  <a:srgbClr val="000000"/>
                </a:solidFill>
                <a:effectLst/>
                <a:latin typeface="ArialMT"/>
                <a:ea typeface="Calibri" panose="020F0502020204030204" pitchFamily="34" charset="0"/>
                <a:cs typeface="Times New Roman" panose="02020603050405020304" pitchFamily="18" charset="0"/>
              </a:rPr>
              <a:t>decide what information should be shared at every GP2GP transfer</a:t>
            </a:r>
            <a:br>
              <a:rPr lang="en-GB" sz="1800" dirty="0">
                <a:solidFill>
                  <a:srgbClr val="000000"/>
                </a:solidFill>
                <a:effectLst/>
                <a:latin typeface="ArialMT"/>
                <a:ea typeface="Calibri" panose="020F0502020204030204" pitchFamily="34" charset="0"/>
                <a:cs typeface="Times New Roman" panose="02020603050405020304" pitchFamily="18" charset="0"/>
              </a:rPr>
            </a:br>
            <a:r>
              <a:rPr lang="en-GB" sz="1800" dirty="0">
                <a:solidFill>
                  <a:srgbClr val="000000"/>
                </a:solidFill>
                <a:effectLst/>
                <a:latin typeface="ArialMT"/>
                <a:ea typeface="Calibri" panose="020F0502020204030204" pitchFamily="34" charset="0"/>
                <a:cs typeface="Times New Roman" panose="02020603050405020304" pitchFamily="18" charset="0"/>
              </a:rPr>
              <a:t>have a local business continuity process in case the system goes down</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br>
              <a:rPr lang="en-GB" sz="1800" dirty="0">
                <a:solidFill>
                  <a:srgbClr val="000000"/>
                </a:solidFill>
                <a:effectLst/>
                <a:latin typeface="ArialMT"/>
              </a:rPr>
            </a:br>
            <a:endParaRPr lang="en-US" dirty="0"/>
          </a:p>
        </p:txBody>
      </p:sp>
      <p:sp>
        <p:nvSpPr>
          <p:cNvPr id="6" name="Footer Placeholder 4">
            <a:extLst>
              <a:ext uri="{FF2B5EF4-FFF2-40B4-BE49-F238E27FC236}">
                <a16:creationId xmlns:a16="http://schemas.microsoft.com/office/drawing/2014/main" id="{B119BF96-941E-8F27-5A13-3BE912F175AB}"/>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3904267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2980-BBF9-D637-525B-1F38DE9AC8ED}"/>
              </a:ext>
            </a:extLst>
          </p:cNvPr>
          <p:cNvSpPr>
            <a:spLocks noGrp="1"/>
          </p:cNvSpPr>
          <p:nvPr>
            <p:ph type="title"/>
          </p:nvPr>
        </p:nvSpPr>
        <p:spPr>
          <a:xfrm>
            <a:off x="465138" y="332656"/>
            <a:ext cx="8229600" cy="1143000"/>
          </a:xfrm>
        </p:spPr>
        <p:txBody>
          <a:bodyPr/>
          <a:lstStyle/>
          <a:p>
            <a:r>
              <a:rPr lang="en-GB" sz="2000" i="1" dirty="0">
                <a:effectLst/>
                <a:latin typeface="Verdana" panose="020B0604030504040204" pitchFamily="34" charset="0"/>
                <a:ea typeface="Calibri" panose="020F0502020204030204" pitchFamily="34" charset="0"/>
                <a:cs typeface="Times New Roman" panose="02020603050405020304" pitchFamily="18" charset="0"/>
              </a:rPr>
              <a:t>How can we stop this for an individual patient?</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p>
        </p:txBody>
      </p:sp>
      <p:sp>
        <p:nvSpPr>
          <p:cNvPr id="5" name="TextBox 4">
            <a:extLst>
              <a:ext uri="{FF2B5EF4-FFF2-40B4-BE49-F238E27FC236}">
                <a16:creationId xmlns:a16="http://schemas.microsoft.com/office/drawing/2014/main" id="{4B141C55-A053-C676-38FC-45FC4CD2244F}"/>
              </a:ext>
            </a:extLst>
          </p:cNvPr>
          <p:cNvSpPr txBox="1"/>
          <p:nvPr/>
        </p:nvSpPr>
        <p:spPr>
          <a:xfrm>
            <a:off x="701829" y="1844824"/>
            <a:ext cx="7974632" cy="3245247"/>
          </a:xfrm>
          <a:prstGeom prst="rect">
            <a:avLst/>
          </a:prstGeom>
          <a:noFill/>
        </p:spPr>
        <p:txBody>
          <a:bodyPr wrap="square">
            <a:spAutoFit/>
          </a:bodyPr>
          <a:lstStyle/>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If you genuinely believe that a patient absolutely must not have automatic prospective (not historic) records access, then you can add a code, before 1</a:t>
            </a:r>
            <a:r>
              <a:rPr lang="en-GB" sz="1800" baseline="30000" dirty="0">
                <a:effectLst/>
                <a:latin typeface="Verdana" panose="020B0604030504040204" pitchFamily="34" charset="0"/>
                <a:ea typeface="Calibri" panose="020F0502020204030204" pitchFamily="34" charset="0"/>
                <a:cs typeface="Times New Roman" panose="02020603050405020304" pitchFamily="18" charset="0"/>
              </a:rPr>
              <a:t>st</a:t>
            </a:r>
            <a:r>
              <a:rPr lang="en-GB" sz="1800" dirty="0">
                <a:effectLst/>
                <a:latin typeface="Verdana" panose="020B0604030504040204" pitchFamily="34" charset="0"/>
                <a:ea typeface="Calibri" panose="020F0502020204030204" pitchFamily="34" charset="0"/>
                <a:cs typeface="Times New Roman" panose="02020603050405020304" pitchFamily="18" charset="0"/>
              </a:rPr>
              <a:t> November, to their notes to prevent that switch-on for them (or when they sign up to the NHS App).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Adding the Read Code “</a:t>
            </a:r>
            <a:r>
              <a:rPr lang="en-GB" sz="1800" i="1" dirty="0">
                <a:effectLst/>
                <a:latin typeface="Verdana" panose="020B0604030504040204" pitchFamily="34" charset="0"/>
                <a:ea typeface="Calibri" panose="020F0502020204030204" pitchFamily="34" charset="0"/>
                <a:cs typeface="Times New Roman" panose="02020603050405020304" pitchFamily="18" charset="0"/>
              </a:rPr>
              <a:t>enhanced review indicated before granting access to own health record</a:t>
            </a:r>
            <a:r>
              <a:rPr lang="en-GB" sz="1800" dirty="0">
                <a:effectLst/>
                <a:latin typeface="Verdana" panose="020B0604030504040204" pitchFamily="34" charset="0"/>
                <a:ea typeface="Calibri" panose="020F0502020204030204" pitchFamily="34" charset="0"/>
                <a:cs typeface="Times New Roman" panose="02020603050405020304" pitchFamily="18" charset="0"/>
              </a:rPr>
              <a:t>” will prevent automatic ‘switch-on’ of online access to prospective records.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This code does not affect proxy access but when applied to those under 16 years old it will prevent them from automatically having access after their 16th birthday.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096B7AB1-2F59-EC3B-777E-D2B2AF36A640}"/>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151948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00970-F267-1D48-8603-FC18DC07A177}"/>
              </a:ext>
            </a:extLst>
          </p:cNvPr>
          <p:cNvSpPr>
            <a:spLocks noGrp="1"/>
          </p:cNvSpPr>
          <p:nvPr>
            <p:ph type="title"/>
          </p:nvPr>
        </p:nvSpPr>
        <p:spPr/>
        <p:txBody>
          <a:bodyPr/>
          <a:lstStyle/>
          <a:p>
            <a:r>
              <a:rPr lang="en-US" dirty="0"/>
              <a:t>Option 1 – do nothing</a:t>
            </a:r>
          </a:p>
        </p:txBody>
      </p:sp>
      <p:graphicFrame>
        <p:nvGraphicFramePr>
          <p:cNvPr id="4" name="Table 3">
            <a:extLst>
              <a:ext uri="{FF2B5EF4-FFF2-40B4-BE49-F238E27FC236}">
                <a16:creationId xmlns:a16="http://schemas.microsoft.com/office/drawing/2014/main" id="{AE3FD4EC-FCD0-E127-D0EB-505DC700049D}"/>
              </a:ext>
            </a:extLst>
          </p:cNvPr>
          <p:cNvGraphicFramePr>
            <a:graphicFrameLocks noGrp="1"/>
          </p:cNvGraphicFramePr>
          <p:nvPr>
            <p:extLst>
              <p:ext uri="{D42A27DB-BD31-4B8C-83A1-F6EECF244321}">
                <p14:modId xmlns:p14="http://schemas.microsoft.com/office/powerpoint/2010/main" val="3124879096"/>
              </p:ext>
            </p:extLst>
          </p:nvPr>
        </p:nvGraphicFramePr>
        <p:xfrm>
          <a:off x="1259632" y="3138207"/>
          <a:ext cx="6225382" cy="3078480"/>
        </p:xfrm>
        <a:graphic>
          <a:graphicData uri="http://schemas.openxmlformats.org/drawingml/2006/table">
            <a:tbl>
              <a:tblPr firstRow="1" firstCol="1" bandRow="1">
                <a:tableStyleId>{5C22544A-7EE6-4342-B048-85BDC9FD1C3A}</a:tableStyleId>
              </a:tblPr>
              <a:tblGrid>
                <a:gridCol w="3112691">
                  <a:extLst>
                    <a:ext uri="{9D8B030D-6E8A-4147-A177-3AD203B41FA5}">
                      <a16:colId xmlns:a16="http://schemas.microsoft.com/office/drawing/2014/main" val="3681686664"/>
                    </a:ext>
                  </a:extLst>
                </a:gridCol>
                <a:gridCol w="3112691">
                  <a:extLst>
                    <a:ext uri="{9D8B030D-6E8A-4147-A177-3AD203B41FA5}">
                      <a16:colId xmlns:a16="http://schemas.microsoft.com/office/drawing/2014/main" val="913420165"/>
                    </a:ext>
                  </a:extLst>
                </a:gridCol>
              </a:tblGrid>
              <a:tr h="0">
                <a:tc>
                  <a:txBody>
                    <a:bodyPr/>
                    <a:lstStyle/>
                    <a:p>
                      <a:pPr>
                        <a:spcAft>
                          <a:spcPts val="1500"/>
                        </a:spcAft>
                      </a:pPr>
                      <a:r>
                        <a:rPr lang="en-GB" sz="1100" dirty="0">
                          <a:effectLst/>
                        </a:rPr>
                        <a:t>Allergies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spcAft>
                          <a:spcPts val="1500"/>
                        </a:spcAft>
                      </a:pPr>
                      <a:r>
                        <a:rPr lang="en-GB" sz="1100">
                          <a:effectLst/>
                        </a:rPr>
                        <a:t>All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3757679359"/>
                  </a:ext>
                </a:extLst>
              </a:tr>
              <a:tr h="0">
                <a:tc>
                  <a:txBody>
                    <a:bodyPr/>
                    <a:lstStyle/>
                    <a:p>
                      <a:pPr>
                        <a:spcAft>
                          <a:spcPts val="1500"/>
                        </a:spcAft>
                      </a:pPr>
                      <a:r>
                        <a:rPr lang="en-GB" sz="1100">
                          <a:effectLst/>
                        </a:rPr>
                        <a:t>Medication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spcAft>
                          <a:spcPts val="1500"/>
                        </a:spcAft>
                      </a:pPr>
                      <a:r>
                        <a:rPr lang="en-GB" sz="1100">
                          <a:effectLst/>
                        </a:rPr>
                        <a:t>All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2635801452"/>
                  </a:ext>
                </a:extLst>
              </a:tr>
              <a:tr h="0">
                <a:tc>
                  <a:txBody>
                    <a:bodyPr/>
                    <a:lstStyle/>
                    <a:p>
                      <a:pPr>
                        <a:spcAft>
                          <a:spcPts val="1500"/>
                        </a:spcAft>
                      </a:pPr>
                      <a:r>
                        <a:rPr lang="en-GB" sz="1100" dirty="0">
                          <a:effectLst/>
                        </a:rPr>
                        <a:t>Lab results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spcAft>
                          <a:spcPts val="1500"/>
                        </a:spcAft>
                      </a:pPr>
                      <a:r>
                        <a:rPr lang="en-GB" sz="1100">
                          <a:effectLst/>
                        </a:rPr>
                        <a:t>All coded data from date* plus free text from date*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498579907"/>
                  </a:ext>
                </a:extLst>
              </a:tr>
              <a:tr h="0">
                <a:tc>
                  <a:txBody>
                    <a:bodyPr/>
                    <a:lstStyle/>
                    <a:p>
                      <a:pPr>
                        <a:spcAft>
                          <a:spcPts val="1500"/>
                        </a:spcAft>
                      </a:pPr>
                      <a:r>
                        <a:rPr lang="en-GB" sz="1100" dirty="0">
                          <a:effectLst/>
                        </a:rPr>
                        <a:t>Documents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spcAft>
                          <a:spcPts val="1500"/>
                        </a:spcAft>
                      </a:pPr>
                      <a:r>
                        <a:rPr lang="en-GB" sz="1100" dirty="0">
                          <a:effectLst/>
                        </a:rPr>
                        <a:t>All coded data from date* plus free text from date*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1068907994"/>
                  </a:ext>
                </a:extLst>
              </a:tr>
              <a:tr h="0">
                <a:tc>
                  <a:txBody>
                    <a:bodyPr/>
                    <a:lstStyle/>
                    <a:p>
                      <a:pPr>
                        <a:spcAft>
                          <a:spcPts val="1500"/>
                        </a:spcAft>
                      </a:pPr>
                      <a:r>
                        <a:rPr lang="en-GB" sz="1100" dirty="0">
                          <a:effectLst/>
                        </a:rPr>
                        <a:t>Immunisations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spcAft>
                          <a:spcPts val="1500"/>
                        </a:spcAft>
                      </a:pPr>
                      <a:r>
                        <a:rPr lang="en-GB" sz="1100">
                          <a:effectLst/>
                        </a:rPr>
                        <a:t>All coded data from date* plus free text from date*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1533239240"/>
                  </a:ext>
                </a:extLst>
              </a:tr>
              <a:tr h="0">
                <a:tc>
                  <a:txBody>
                    <a:bodyPr/>
                    <a:lstStyle/>
                    <a:p>
                      <a:pPr>
                        <a:spcAft>
                          <a:spcPts val="1500"/>
                        </a:spcAft>
                      </a:pPr>
                      <a:r>
                        <a:rPr lang="en-GB" sz="1100" dirty="0">
                          <a:effectLst/>
                        </a:rPr>
                        <a:t>Problems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spcAft>
                          <a:spcPts val="1500"/>
                        </a:spcAft>
                      </a:pPr>
                      <a:r>
                        <a:rPr lang="en-GB" sz="1100">
                          <a:effectLst/>
                        </a:rPr>
                        <a:t>All coded data from date* plus free text from date*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1362354427"/>
                  </a:ext>
                </a:extLst>
              </a:tr>
              <a:tr h="0">
                <a:tc>
                  <a:txBody>
                    <a:bodyPr/>
                    <a:lstStyle/>
                    <a:p>
                      <a:pPr>
                        <a:spcAft>
                          <a:spcPts val="1500"/>
                        </a:spcAft>
                      </a:pPr>
                      <a:r>
                        <a:rPr lang="en-GB" sz="1100">
                          <a:effectLst/>
                        </a:rPr>
                        <a:t>Consultations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spcAft>
                          <a:spcPts val="1500"/>
                        </a:spcAft>
                      </a:pPr>
                      <a:r>
                        <a:rPr lang="en-GB" sz="1100" dirty="0">
                          <a:effectLst/>
                        </a:rPr>
                        <a:t>All coded data from date* plus free text from date*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1478721467"/>
                  </a:ext>
                </a:extLst>
              </a:tr>
            </a:tbl>
          </a:graphicData>
        </a:graphic>
      </p:graphicFrame>
      <p:sp>
        <p:nvSpPr>
          <p:cNvPr id="10" name="TextBox 9">
            <a:extLst>
              <a:ext uri="{FF2B5EF4-FFF2-40B4-BE49-F238E27FC236}">
                <a16:creationId xmlns:a16="http://schemas.microsoft.com/office/drawing/2014/main" id="{C4430FD8-8665-3CFF-F284-9B30B44BE824}"/>
              </a:ext>
            </a:extLst>
          </p:cNvPr>
          <p:cNvSpPr txBox="1"/>
          <p:nvPr/>
        </p:nvSpPr>
        <p:spPr>
          <a:xfrm>
            <a:off x="755576" y="1772816"/>
            <a:ext cx="7704856" cy="1200329"/>
          </a:xfrm>
          <a:prstGeom prst="rect">
            <a:avLst/>
          </a:prstGeom>
          <a:noFill/>
        </p:spPr>
        <p:txBody>
          <a:bodyPr wrap="square">
            <a:spAutoFit/>
          </a:bodyPr>
          <a:lstStyle/>
          <a:p>
            <a:r>
              <a:rPr lang="en-GB" sz="1800" dirty="0">
                <a:solidFill>
                  <a:srgbClr val="000000"/>
                </a:solidFill>
                <a:effectLst/>
                <a:latin typeface="ArialMT"/>
              </a:rPr>
              <a:t>A practice may choose to do nothing. </a:t>
            </a:r>
            <a:br>
              <a:rPr lang="en-GB" sz="1800" dirty="0">
                <a:solidFill>
                  <a:srgbClr val="000000"/>
                </a:solidFill>
                <a:effectLst/>
                <a:latin typeface="ArialMT"/>
              </a:rPr>
            </a:br>
            <a:r>
              <a:rPr lang="en-GB" sz="1800" dirty="0">
                <a:solidFill>
                  <a:srgbClr val="000000"/>
                </a:solidFill>
                <a:effectLst/>
                <a:latin typeface="ArialMT"/>
              </a:rPr>
              <a:t>This will mean that from the go live date (currently published as 1st November 2022) patients will automatically have access to prospective access to their detailed medical record that includes:</a:t>
            </a:r>
            <a:r>
              <a:rPr lang="en-GB" dirty="0">
                <a:effectLst/>
              </a:rPr>
              <a:t> </a:t>
            </a:r>
            <a:endParaRPr lang="en-US" dirty="0"/>
          </a:p>
        </p:txBody>
      </p:sp>
      <p:sp>
        <p:nvSpPr>
          <p:cNvPr id="11" name="Footer Placeholder 4">
            <a:extLst>
              <a:ext uri="{FF2B5EF4-FFF2-40B4-BE49-F238E27FC236}">
                <a16:creationId xmlns:a16="http://schemas.microsoft.com/office/drawing/2014/main" id="{38C01615-8EB1-6FF9-759E-119B2E7FBA98}"/>
              </a:ext>
            </a:extLst>
          </p:cNvPr>
          <p:cNvSpPr txBox="1">
            <a:spLocks noGrp="1"/>
          </p:cNvSpPr>
          <p:nvPr/>
        </p:nvSpPr>
        <p:spPr bwMode="auto">
          <a:xfrm>
            <a:off x="3124200" y="638175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400" b="1" dirty="0" err="1"/>
              <a:t>www.pcdc.org.uk</a:t>
            </a:r>
            <a:endParaRPr lang="en-GB" altLang="en-US" sz="1400" b="1" dirty="0"/>
          </a:p>
        </p:txBody>
      </p:sp>
    </p:spTree>
    <p:extLst>
      <p:ext uri="{BB962C8B-B14F-4D97-AF65-F5344CB8AC3E}">
        <p14:creationId xmlns:p14="http://schemas.microsoft.com/office/powerpoint/2010/main" val="284102781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6707</TotalTime>
  <Words>2339</Words>
  <Application>Microsoft Macintosh PowerPoint</Application>
  <PresentationFormat>On-screen Show (4:3)</PresentationFormat>
  <Paragraphs>138</Paragraphs>
  <Slides>16</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ArialMT</vt:lpstr>
      <vt:lpstr>Calibri</vt:lpstr>
      <vt:lpstr>Frutiger W01</vt:lpstr>
      <vt:lpstr>Symbol</vt:lpstr>
      <vt:lpstr>Times New Roman</vt:lpstr>
      <vt:lpstr>Verdana</vt:lpstr>
      <vt:lpstr>Wingdings</vt:lpstr>
      <vt:lpstr>Default Design</vt:lpstr>
      <vt:lpstr>The UK General Data Protection Regulation 2016/Data Protection Act 2018 and Caldicott update 2022</vt:lpstr>
      <vt:lpstr>News Full Online Access</vt:lpstr>
      <vt:lpstr>What you need to know</vt:lpstr>
      <vt:lpstr>Key Points</vt:lpstr>
      <vt:lpstr>Pitfalls</vt:lpstr>
      <vt:lpstr>NHSE Advice</vt:lpstr>
      <vt:lpstr>NHSE continued</vt:lpstr>
      <vt:lpstr>How can we stop this for an individual patient? </vt:lpstr>
      <vt:lpstr>Option 1 – do nothing</vt:lpstr>
      <vt:lpstr>Option 2  -Search and code patients at risk</vt:lpstr>
      <vt:lpstr>Option 3 – Exclude all patients</vt:lpstr>
      <vt:lpstr>Subject Access – Article 15</vt:lpstr>
      <vt:lpstr>Redaction  </vt:lpstr>
      <vt:lpstr>Redaction 2</vt:lpstr>
      <vt:lpstr>Redaction 3</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User</dc:creator>
  <cp:lastModifiedBy>P B COULDREY</cp:lastModifiedBy>
  <cp:revision>347</cp:revision>
  <cp:lastPrinted>2020-01-28T13:16:26Z</cp:lastPrinted>
  <dcterms:created xsi:type="dcterms:W3CDTF">2011-05-09T15:43:54Z</dcterms:created>
  <dcterms:modified xsi:type="dcterms:W3CDTF">2022-10-19T11:16:49Z</dcterms:modified>
</cp:coreProperties>
</file>